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98" r:id="rId7"/>
  </p:sldMasterIdLst>
  <p:notesMasterIdLst>
    <p:notesMasterId r:id="rId16"/>
  </p:notesMasterIdLst>
  <p:sldIdLst>
    <p:sldId id="263" r:id="rId8"/>
    <p:sldId id="267" r:id="rId9"/>
    <p:sldId id="273" r:id="rId10"/>
    <p:sldId id="269" r:id="rId11"/>
    <p:sldId id="270" r:id="rId12"/>
    <p:sldId id="271" r:id="rId13"/>
    <p:sldId id="272" r:id="rId14"/>
    <p:sldId id="274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3143A9-B1B1-4E91-9B06-9873C794DEF1}">
          <p14:sldIdLst>
            <p14:sldId id="263"/>
            <p14:sldId id="267"/>
            <p14:sldId id="273"/>
            <p14:sldId id="269"/>
            <p14:sldId id="270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Irelan" initials="PI" lastIdx="5" clrIdx="0">
    <p:extLst>
      <p:ext uri="{19B8F6BF-5375-455C-9EA6-DF929625EA0E}">
        <p15:presenceInfo xmlns:p15="http://schemas.microsoft.com/office/powerpoint/2012/main" userId="S-1-5-21-2606473280-548047295-8510507-2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62B30"/>
    <a:srgbClr val="FFFFFF"/>
    <a:srgbClr val="CD113B"/>
    <a:srgbClr val="A1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8" autoAdjust="0"/>
    <p:restoredTop sz="95373" autoAdjust="0"/>
  </p:normalViewPr>
  <p:slideViewPr>
    <p:cSldViewPr snapToGrid="0">
      <p:cViewPr varScale="1">
        <p:scale>
          <a:sx n="118" d="100"/>
          <a:sy n="118" d="100"/>
        </p:scale>
        <p:origin x="582" y="102"/>
      </p:cViewPr>
      <p:guideLst>
        <p:guide orient="horz" pos="2160"/>
        <p:guide pos="285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88DC7-E9F6-284C-9857-FDA7F02FFFDF}" type="datetimeFigureOut">
              <a:rPr lang="en-US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AA9E6-400A-E640-A318-E520058423C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9A66-58A0-4921-9F12-4DF811F1AA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CAMBIA citazione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4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9852"/>
            <a:ext cx="7772400" cy="6689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003" y="4071907"/>
            <a:ext cx="6400800" cy="80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42DBC-C000-474C-847A-96A1FE0230FB}" type="datetime1">
              <a:rPr lang="en-US"/>
              <a:pPr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9FEC-A01C-EB4F-9AED-98C23E3BD7A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37109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68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077D-40D2-7645-91D9-F5061C772B13}" type="datetime1">
              <a:rPr lang="en-US"/>
              <a:pPr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7F1F-F248-F943-913A-EBF08A13E99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2AE92-20AD-8D4C-BE5B-92E66A82D5FE}" type="datetime1">
              <a:rPr lang="en-US"/>
              <a:pPr/>
              <a:t>11/15/2021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64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6692"/>
            <a:ext cx="5486400" cy="35453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520E0-F525-124B-8DCB-FDFCBFF95DED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2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0" y="1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748032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NCBDDD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5016021"/>
            <a:ext cx="9144000" cy="12748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618E7C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03029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1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4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2"/>
          <a:stretch/>
        </p:blipFill>
        <p:spPr>
          <a:xfrm>
            <a:off x="13" y="5044697"/>
            <a:ext cx="9134357" cy="1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95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9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70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022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4869657"/>
            <a:ext cx="2489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2" r:id="rId3"/>
    <p:sldLayoutId id="2147483759" r:id="rId4"/>
    <p:sldLayoutId id="214748375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4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0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https://upload.wikimedia.org/wikipedia/it/1/18/IEO_logo.pn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3.m4a"/><Relationship Id="rId7" Type="http://schemas.openxmlformats.org/officeDocument/2006/relationships/image" Target="../media/image13.emf"/><Relationship Id="rId12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em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12" Type="http://schemas.openxmlformats.org/officeDocument/2006/relationships/image" Target="../media/image21.emf"/><Relationship Id="rId2" Type="http://schemas.microsoft.com/office/2007/relationships/media" Target="../media/media5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30.jpg"/><Relationship Id="rId12" Type="http://schemas.openxmlformats.org/officeDocument/2006/relationships/image" Target="../media/image27.emf"/><Relationship Id="rId2" Type="http://schemas.microsoft.com/office/2007/relationships/media" Target="../media/media6.m4a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8.jpg"/><Relationship Id="rId10" Type="http://schemas.openxmlformats.org/officeDocument/2006/relationships/image" Target="../media/image33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F0476-1966-4CD5-9E2F-6332FDA7F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31" y="2364131"/>
            <a:ext cx="7357631" cy="1901829"/>
          </a:xfrm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it-IT" sz="3000" b="1" dirty="0">
                <a:latin typeface="+mn-lt"/>
              </a:rPr>
              <a:t>CD19-mediated DNA </a:t>
            </a:r>
            <a:r>
              <a:rPr lang="it-IT" sz="3000" b="1" dirty="0" err="1">
                <a:latin typeface="+mn-lt"/>
              </a:rPr>
              <a:t>Damage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b="1" dirty="0" err="1">
                <a:latin typeface="+mn-lt"/>
              </a:rPr>
              <a:t>Boost</a:t>
            </a:r>
            <a:r>
              <a:rPr lang="it-IT" sz="3000" b="1" dirty="0">
                <a:latin typeface="+mn-lt"/>
              </a:rPr>
              <a:t> in </a:t>
            </a:r>
            <a:r>
              <a:rPr lang="it-IT" sz="3000" b="1" dirty="0" err="1">
                <a:latin typeface="+mn-lt"/>
              </a:rPr>
              <a:t>Lymphoma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b="1" dirty="0" err="1">
                <a:latin typeface="+mn-lt"/>
              </a:rPr>
              <a:t>Cells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b="1" dirty="0" err="1">
                <a:latin typeface="+mn-lt"/>
              </a:rPr>
              <a:t>Treated</a:t>
            </a:r>
            <a:r>
              <a:rPr lang="it-IT" sz="3000" b="1" dirty="0">
                <a:latin typeface="+mn-lt"/>
              </a:rPr>
              <a:t> with </a:t>
            </a:r>
            <a:r>
              <a:rPr lang="it-IT" sz="3000" b="1" dirty="0" err="1">
                <a:latin typeface="+mn-lt"/>
              </a:rPr>
              <a:t>Loncastuximab</a:t>
            </a:r>
            <a:r>
              <a:rPr lang="it-IT" sz="3000" b="1" dirty="0">
                <a:latin typeface="+mn-lt"/>
              </a:rPr>
              <a:t> </a:t>
            </a:r>
            <a:r>
              <a:rPr lang="it-IT" sz="3000" b="1" dirty="0" err="1">
                <a:latin typeface="+mn-lt"/>
              </a:rPr>
              <a:t>Tesirine</a:t>
            </a:r>
            <a:r>
              <a:rPr lang="it-IT" sz="3000" b="1" dirty="0">
                <a:latin typeface="+mn-lt"/>
              </a:rPr>
              <a:t> in Combination with PARP </a:t>
            </a:r>
            <a:r>
              <a:rPr lang="it-IT" sz="3000" b="1" dirty="0" err="1">
                <a:latin typeface="+mn-lt"/>
              </a:rPr>
              <a:t>Inhibitors</a:t>
            </a:r>
            <a:br>
              <a:rPr lang="it-IT" sz="3000" b="1" dirty="0">
                <a:latin typeface="+mn-lt"/>
              </a:rPr>
            </a:br>
            <a:endParaRPr lang="en-US" sz="3000" dirty="0">
              <a:solidFill>
                <a:srgbClr val="B62B3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2E2D-F8D7-4ABC-B7EA-A49ECC66B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31" y="3802568"/>
            <a:ext cx="7443290" cy="1340932"/>
          </a:xfrm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sz="800" b="1" dirty="0"/>
              <a:t>Stefania Fusani</a:t>
            </a:r>
            <a:r>
              <a:rPr lang="it-IT" sz="800" b="1" baseline="30000" dirty="0"/>
              <a:t>1,4</a:t>
            </a:r>
            <a:r>
              <a:rPr lang="it-IT" sz="800" b="1" dirty="0"/>
              <a:t>, Alessandra Rossi</a:t>
            </a:r>
            <a:r>
              <a:rPr lang="it-IT" sz="800" b="1" baseline="30000" dirty="0"/>
              <a:t>1</a:t>
            </a:r>
            <a:r>
              <a:rPr lang="it-IT" sz="800" b="1" dirty="0"/>
              <a:t>, Saveria Mazzara</a:t>
            </a:r>
            <a:r>
              <a:rPr lang="it-IT" sz="800" b="1" baseline="30000" dirty="0"/>
              <a:t>2</a:t>
            </a:r>
            <a:r>
              <a:rPr lang="it-IT" sz="800" b="1" dirty="0"/>
              <a:t>, Elena Baiardi</a:t>
            </a:r>
            <a:r>
              <a:rPr lang="it-IT" sz="800" b="1" baseline="30000" dirty="0"/>
              <a:t>1</a:t>
            </a:r>
            <a:r>
              <a:rPr lang="it-IT" sz="800" b="1" dirty="0"/>
              <a:t>, Francesca Zammarchi</a:t>
            </a:r>
            <a:r>
              <a:rPr lang="it-IT" sz="800" b="1" baseline="30000" dirty="0"/>
              <a:t>3</a:t>
            </a:r>
            <a:r>
              <a:rPr lang="it-IT" sz="800" b="1" dirty="0"/>
              <a:t>, Patrick H. van Berkel</a:t>
            </a:r>
            <a:r>
              <a:rPr lang="it-IT" sz="800" b="1" baseline="30000" dirty="0"/>
              <a:t>3</a:t>
            </a:r>
            <a:r>
              <a:rPr lang="it-IT" sz="800" b="1" dirty="0"/>
              <a:t>, Corrado Tarella</a:t>
            </a:r>
            <a:r>
              <a:rPr lang="it-IT" sz="800" b="1" baseline="30000" dirty="0"/>
              <a:t>2,4</a:t>
            </a:r>
            <a:r>
              <a:rPr lang="it-IT" sz="800" b="1" dirty="0"/>
              <a:t>, Enrico Derenzini</a:t>
            </a:r>
            <a:r>
              <a:rPr lang="it-IT" sz="800" b="1" baseline="30000" dirty="0"/>
              <a:t>2,4</a:t>
            </a:r>
            <a:endParaRPr lang="it-IT" sz="800" b="1" dirty="0"/>
          </a:p>
          <a:p>
            <a:pPr algn="l"/>
            <a:r>
              <a:rPr lang="it-IT" sz="800" baseline="30000" dirty="0"/>
              <a:t>1</a:t>
            </a:r>
            <a:r>
              <a:rPr lang="it-IT" sz="800" dirty="0"/>
              <a:t>Oncohematology </a:t>
            </a:r>
            <a:r>
              <a:rPr lang="it-IT" sz="800" dirty="0" err="1"/>
              <a:t>Division</a:t>
            </a:r>
            <a:r>
              <a:rPr lang="it-IT" sz="800" dirty="0"/>
              <a:t>, IEO </a:t>
            </a:r>
            <a:r>
              <a:rPr lang="it-IT" sz="800" dirty="0" err="1"/>
              <a:t>European</a:t>
            </a:r>
            <a:r>
              <a:rPr lang="it-IT" sz="800" dirty="0"/>
              <a:t> Institute of </a:t>
            </a:r>
            <a:r>
              <a:rPr lang="it-IT" sz="800" dirty="0" err="1"/>
              <a:t>Oncology</a:t>
            </a:r>
            <a:r>
              <a:rPr lang="it-IT" sz="800" dirty="0"/>
              <a:t> IRCCS, Milan, </a:t>
            </a:r>
            <a:r>
              <a:rPr lang="it-IT" sz="800" dirty="0" err="1"/>
              <a:t>Italy</a:t>
            </a:r>
            <a:r>
              <a:rPr lang="it-IT" sz="800" dirty="0"/>
              <a:t>  </a:t>
            </a:r>
            <a:r>
              <a:rPr lang="it-IT" sz="800" baseline="30000" dirty="0"/>
              <a:t>2</a:t>
            </a:r>
            <a:r>
              <a:rPr lang="it-IT" sz="800" dirty="0"/>
              <a:t>Hemolymphopathology </a:t>
            </a:r>
            <a:r>
              <a:rPr lang="it-IT" sz="800" dirty="0" err="1"/>
              <a:t>Division</a:t>
            </a:r>
            <a:r>
              <a:rPr lang="it-IT" sz="800" dirty="0"/>
              <a:t>, IEO </a:t>
            </a:r>
            <a:r>
              <a:rPr lang="it-IT" sz="800" dirty="0" err="1"/>
              <a:t>European</a:t>
            </a:r>
            <a:r>
              <a:rPr lang="it-IT" sz="800" dirty="0"/>
              <a:t> Institute of </a:t>
            </a:r>
            <a:r>
              <a:rPr lang="it-IT" sz="800" dirty="0" err="1"/>
              <a:t>Oncology</a:t>
            </a:r>
            <a:r>
              <a:rPr lang="it-IT" sz="800" dirty="0"/>
              <a:t> IRCCS, Milan, </a:t>
            </a:r>
            <a:r>
              <a:rPr lang="it-IT" sz="800" dirty="0" err="1"/>
              <a:t>Italy</a:t>
            </a:r>
            <a:r>
              <a:rPr lang="it-IT" sz="800" dirty="0"/>
              <a:t>   </a:t>
            </a:r>
            <a:r>
              <a:rPr lang="it-IT" sz="800" baseline="30000" dirty="0"/>
              <a:t>3</a:t>
            </a:r>
            <a:r>
              <a:rPr lang="it-IT" sz="800" dirty="0"/>
              <a:t>ADC </a:t>
            </a:r>
            <a:r>
              <a:rPr lang="it-IT" sz="800" dirty="0" err="1"/>
              <a:t>Therapeutics</a:t>
            </a:r>
            <a:r>
              <a:rPr lang="it-IT" sz="800" dirty="0"/>
              <a:t> UK (Ltd), London, UK    </a:t>
            </a:r>
            <a:r>
              <a:rPr lang="it-IT" sz="800" baseline="30000" dirty="0"/>
              <a:t>4</a:t>
            </a:r>
            <a:r>
              <a:rPr lang="it-IT" sz="800" dirty="0"/>
              <a:t>University of Milan, Milan, </a:t>
            </a:r>
            <a:r>
              <a:rPr lang="it-IT" sz="800" dirty="0" err="1"/>
              <a:t>Italy</a:t>
            </a:r>
            <a:endParaRPr lang="it-IT" sz="800" dirty="0"/>
          </a:p>
          <a:p>
            <a:pPr algn="l"/>
            <a:endParaRPr lang="it-IT" sz="800" dirty="0"/>
          </a:p>
          <a:p>
            <a:pPr algn="l"/>
            <a:r>
              <a:rPr lang="it-IT" sz="1100" dirty="0"/>
              <a:t>63</a:t>
            </a:r>
            <a:r>
              <a:rPr lang="it-IT" sz="1100" baseline="30000" dirty="0"/>
              <a:t>RD</a:t>
            </a:r>
            <a:r>
              <a:rPr lang="it-IT" sz="1100" dirty="0"/>
              <a:t> ASH ANNUAL MEETING AND EXPOSITION – DECEMBER 11-14, 2021 – ATLANTA, GA</a:t>
            </a:r>
          </a:p>
        </p:txBody>
      </p:sp>
      <p:pic>
        <p:nvPicPr>
          <p:cNvPr id="4" name="Picture 55" descr="Istituto Europeo di Oncologia - Wikipedia">
            <a:extLst>
              <a:ext uri="{FF2B5EF4-FFF2-40B4-BE49-F238E27FC236}">
                <a16:creationId xmlns:a16="http://schemas.microsoft.com/office/drawing/2014/main" id="{44AD32A1-8452-4FD3-B5F3-1561403B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5" y="3277890"/>
            <a:ext cx="730969" cy="2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sultato immagini per semm">
            <a:extLst>
              <a:ext uri="{FF2B5EF4-FFF2-40B4-BE49-F238E27FC236}">
                <a16:creationId xmlns:a16="http://schemas.microsoft.com/office/drawing/2014/main" id="{E66F86B4-E757-4151-8831-706B097D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222" y="3827480"/>
            <a:ext cx="450623" cy="4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90E6E1-42FA-4B92-9826-4DA1D69FC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21" y="2642189"/>
            <a:ext cx="1040431" cy="370966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18649B0-961E-4D2B-AE04-DB173FD2D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8"/>
    </mc:Choice>
    <mc:Fallback xmlns="">
      <p:transition spd="slow" advTm="12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EEA1B-81C6-44EC-9785-9F087A82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30" y="79481"/>
            <a:ext cx="8559478" cy="1281969"/>
          </a:xfrm>
        </p:spPr>
        <p:txBody>
          <a:bodyPr/>
          <a:lstStyle/>
          <a:p>
            <a:pPr algn="ctr"/>
            <a:r>
              <a:rPr lang="it-IT" sz="2800" dirty="0"/>
              <a:t>Targeting PARP in </a:t>
            </a:r>
            <a:r>
              <a:rPr lang="it-IT" sz="2800" dirty="0" err="1"/>
              <a:t>combination</a:t>
            </a:r>
            <a:r>
              <a:rPr lang="it-IT" sz="2800" dirty="0"/>
              <a:t> with CD19-selective delivery of DNA </a:t>
            </a:r>
            <a:r>
              <a:rPr lang="it-IT" sz="2800" dirty="0" err="1"/>
              <a:t>damage</a:t>
            </a:r>
            <a:r>
              <a:rPr lang="it-IT" sz="2800" dirty="0"/>
              <a:t> in DLBCL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96CF7B9-2671-4389-B7FA-048D8CEB013D}"/>
              </a:ext>
            </a:extLst>
          </p:cNvPr>
          <p:cNvGrpSpPr/>
          <p:nvPr/>
        </p:nvGrpSpPr>
        <p:grpSpPr>
          <a:xfrm>
            <a:off x="5694163" y="1688037"/>
            <a:ext cx="4276617" cy="2199881"/>
            <a:chOff x="7383359" y="5558204"/>
            <a:chExt cx="12037002" cy="687395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CA25976-065D-402A-8175-8C04D7B40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899" t="35913" r="53072" b="32269"/>
            <a:stretch/>
          </p:blipFill>
          <p:spPr>
            <a:xfrm>
              <a:off x="7383359" y="6933047"/>
              <a:ext cx="8200470" cy="5499115"/>
            </a:xfrm>
            <a:prstGeom prst="rect">
              <a:avLst/>
            </a:prstGeom>
          </p:spPr>
        </p:pic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AB85F95-7E36-4B64-BB09-91F448EA0D23}"/>
                </a:ext>
              </a:extLst>
            </p:cNvPr>
            <p:cNvSpPr/>
            <p:nvPr/>
          </p:nvSpPr>
          <p:spPr>
            <a:xfrm>
              <a:off x="7580188" y="6772765"/>
              <a:ext cx="2276620" cy="29706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60" dirty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571B9A82-7D94-4CED-86D2-1649D51C8616}"/>
                </a:ext>
              </a:extLst>
            </p:cNvPr>
            <p:cNvSpPr/>
            <p:nvPr/>
          </p:nvSpPr>
          <p:spPr>
            <a:xfrm>
              <a:off x="12460826" y="8877700"/>
              <a:ext cx="2957378" cy="11851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60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645615D-D086-4AA0-AE32-274FA6B1CADB}"/>
                </a:ext>
              </a:extLst>
            </p:cNvPr>
            <p:cNvSpPr txBox="1"/>
            <p:nvPr/>
          </p:nvSpPr>
          <p:spPr>
            <a:xfrm>
              <a:off x="9334772" y="5558204"/>
              <a:ext cx="3385543" cy="17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latin typeface="+mn-lt"/>
                  <a:cs typeface="Arial" panose="020B0604020202020204" pitchFamily="34" charset="0"/>
                </a:rPr>
                <a:t>Humanized</a:t>
              </a:r>
              <a:r>
                <a:rPr lang="it-IT" sz="1000" dirty="0">
                  <a:latin typeface="+mn-lt"/>
                  <a:cs typeface="Arial" panose="020B0604020202020204" pitchFamily="34" charset="0"/>
                </a:rPr>
                <a:t> IgG1 </a:t>
              </a:r>
              <a:r>
                <a:rPr lang="it-IT" sz="1000" dirty="0" err="1">
                  <a:latin typeface="+mn-lt"/>
                  <a:cs typeface="Arial" panose="020B0604020202020204" pitchFamily="34" charset="0"/>
                </a:rPr>
                <a:t>antibody</a:t>
              </a:r>
              <a:r>
                <a:rPr lang="it-IT" sz="1000" dirty="0">
                  <a:latin typeface="+mn-lt"/>
                  <a:cs typeface="Arial" panose="020B0604020202020204" pitchFamily="34" charset="0"/>
                </a:rPr>
                <a:t> RB4v1.2 – antiCD19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B609624-66EE-46CC-BA9F-9AFBE1655EE5}"/>
                </a:ext>
              </a:extLst>
            </p:cNvPr>
            <p:cNvSpPr txBox="1"/>
            <p:nvPr/>
          </p:nvSpPr>
          <p:spPr>
            <a:xfrm>
              <a:off x="14616182" y="8258113"/>
              <a:ext cx="4804179" cy="76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latin typeface="+mn-lt"/>
                  <a:cs typeface="Arial" panose="020B0604020202020204" pitchFamily="34" charset="0"/>
                </a:rPr>
                <a:t>PBD </a:t>
              </a:r>
              <a:r>
                <a:rPr lang="it-IT" sz="1000" dirty="0" err="1">
                  <a:latin typeface="+mn-lt"/>
                  <a:cs typeface="Arial" panose="020B0604020202020204" pitchFamily="34" charset="0"/>
                </a:rPr>
                <a:t>dimer</a:t>
              </a:r>
              <a:endParaRPr lang="it-IT" sz="1000" dirty="0"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60F0A7E5-031B-4C01-BE9F-B7AE31C2C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027" y="2076734"/>
            <a:ext cx="2103638" cy="2333571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42BC9D2-5DB2-44AE-8E91-C57AAD4B9A29}"/>
              </a:ext>
            </a:extLst>
          </p:cNvPr>
          <p:cNvGrpSpPr/>
          <p:nvPr/>
        </p:nvGrpSpPr>
        <p:grpSpPr>
          <a:xfrm>
            <a:off x="82809" y="2189222"/>
            <a:ext cx="2918252" cy="2025601"/>
            <a:chOff x="225830" y="1475588"/>
            <a:chExt cx="2918252" cy="2025601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6EE7A189-CCC7-46A0-A544-5D1D73115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403" r="14314" b="10220"/>
            <a:stretch/>
          </p:blipFill>
          <p:spPr>
            <a:xfrm>
              <a:off x="348941" y="1645123"/>
              <a:ext cx="2283670" cy="1609845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64A0F65-530A-41A1-9A88-B735514FE08F}"/>
                </a:ext>
              </a:extLst>
            </p:cNvPr>
            <p:cNvSpPr txBox="1"/>
            <p:nvPr/>
          </p:nvSpPr>
          <p:spPr>
            <a:xfrm rot="16200000">
              <a:off x="-292044" y="2221103"/>
              <a:ext cx="12819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PARP1 Expression</a:t>
              </a:r>
            </a:p>
          </p:txBody>
        </p:sp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FA120320-15CF-4DE9-82FE-6B6AB78067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1853" t="34522" r="538" b="35013"/>
            <a:stretch/>
          </p:blipFill>
          <p:spPr>
            <a:xfrm>
              <a:off x="2691468" y="1881441"/>
              <a:ext cx="452614" cy="1281969"/>
            </a:xfrm>
            <a:prstGeom prst="rect">
              <a:avLst/>
            </a:prstGeom>
          </p:spPr>
        </p:pic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195EC63-D461-4A1A-ABC5-41FB0E6FBF92}"/>
                </a:ext>
              </a:extLst>
            </p:cNvPr>
            <p:cNvSpPr txBox="1"/>
            <p:nvPr/>
          </p:nvSpPr>
          <p:spPr>
            <a:xfrm>
              <a:off x="1311339" y="1475588"/>
              <a:ext cx="12819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MYC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785D4D3-67EB-4A4A-BA96-98AF889AA434}"/>
                </a:ext>
              </a:extLst>
            </p:cNvPr>
            <p:cNvSpPr txBox="1"/>
            <p:nvPr/>
          </p:nvSpPr>
          <p:spPr>
            <a:xfrm>
              <a:off x="849792" y="3254968"/>
              <a:ext cx="461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High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68061273-5E05-43CB-AF24-8A640F7A5EBB}"/>
                </a:ext>
              </a:extLst>
            </p:cNvPr>
            <p:cNvSpPr txBox="1"/>
            <p:nvPr/>
          </p:nvSpPr>
          <p:spPr>
            <a:xfrm>
              <a:off x="1874338" y="3249102"/>
              <a:ext cx="461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Low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1F833FC-80A3-4943-95C9-7F131BBB6831}"/>
              </a:ext>
            </a:extLst>
          </p:cNvPr>
          <p:cNvSpPr txBox="1"/>
          <p:nvPr/>
        </p:nvSpPr>
        <p:spPr>
          <a:xfrm>
            <a:off x="5764094" y="3963768"/>
            <a:ext cx="3299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 err="1">
                <a:solidFill>
                  <a:srgbClr val="212121"/>
                </a:solidFill>
                <a:effectLst/>
                <a:latin typeface="+mn-lt"/>
              </a:rPr>
              <a:t>Zammarchi</a:t>
            </a:r>
            <a:r>
              <a:rPr lang="it-IT" sz="1000" b="0" i="0" dirty="0">
                <a:solidFill>
                  <a:srgbClr val="212121"/>
                </a:solidFill>
                <a:effectLst/>
                <a:latin typeface="+mn-lt"/>
              </a:rPr>
              <a:t> F,</a:t>
            </a:r>
            <a:r>
              <a:rPr lang="it-IT" sz="1000" b="0" i="1" dirty="0">
                <a:solidFill>
                  <a:srgbClr val="212121"/>
                </a:solidFill>
                <a:effectLst/>
                <a:latin typeface="+mn-lt"/>
              </a:rPr>
              <a:t> et al</a:t>
            </a:r>
            <a:r>
              <a:rPr lang="it-IT" sz="1000" b="0" i="0" dirty="0">
                <a:solidFill>
                  <a:srgbClr val="212121"/>
                </a:solidFill>
                <a:effectLst/>
                <a:latin typeface="+mn-lt"/>
              </a:rPr>
              <a:t>. Blood. 2018 Mar 8;131(10):1094-1105. </a:t>
            </a:r>
            <a:endParaRPr lang="it-IT" sz="1000" dirty="0">
              <a:latin typeface="+mn-lt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A0175E-556B-4BE7-980E-8A8BF18873BD}"/>
              </a:ext>
            </a:extLst>
          </p:cNvPr>
          <p:cNvSpPr txBox="1"/>
          <p:nvPr/>
        </p:nvSpPr>
        <p:spPr>
          <a:xfrm>
            <a:off x="592535" y="1358001"/>
            <a:ext cx="4274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Caracciolo D, </a:t>
            </a:r>
            <a:r>
              <a:rPr lang="it-IT" sz="1000" i="1" dirty="0">
                <a:solidFill>
                  <a:srgbClr val="212121"/>
                </a:solidFill>
                <a:effectLst/>
                <a:latin typeface="+mn-lt"/>
              </a:rPr>
              <a:t>et al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.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Exploiting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 MYC-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induced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PARPness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 to target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genomic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instability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 in multiple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myeloma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.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Haematologica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. 2021 </a:t>
            </a:r>
            <a:r>
              <a:rPr lang="it-IT" sz="1000" i="0" dirty="0" err="1">
                <a:solidFill>
                  <a:srgbClr val="212121"/>
                </a:solidFill>
                <a:effectLst/>
                <a:latin typeface="+mn-lt"/>
              </a:rPr>
              <a:t>Jan</a:t>
            </a:r>
            <a:r>
              <a:rPr lang="it-IT" sz="1000" i="0" dirty="0">
                <a:solidFill>
                  <a:srgbClr val="212121"/>
                </a:solidFill>
                <a:effectLst/>
                <a:latin typeface="+mn-lt"/>
              </a:rPr>
              <a:t> 1.</a:t>
            </a:r>
            <a:endParaRPr lang="it-IT" sz="1000" dirty="0">
              <a:latin typeface="+mn-lt"/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2D36623B-8225-4455-853E-8D4CB26FB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65"/>
    </mc:Choice>
    <mc:Fallback xmlns="">
      <p:transition spd="slow" advTm="4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C7A132CD-CA1F-4872-A90F-57FD25A2E548}"/>
              </a:ext>
            </a:extLst>
          </p:cNvPr>
          <p:cNvGrpSpPr/>
          <p:nvPr/>
        </p:nvGrpSpPr>
        <p:grpSpPr>
          <a:xfrm>
            <a:off x="5458500" y="1108482"/>
            <a:ext cx="3065642" cy="3373237"/>
            <a:chOff x="125294" y="1125489"/>
            <a:chExt cx="3065642" cy="3373237"/>
          </a:xfrm>
        </p:grpSpPr>
        <p:graphicFrame>
          <p:nvGraphicFramePr>
            <p:cNvPr id="6" name="Oggetto 5">
              <a:extLst>
                <a:ext uri="{FF2B5EF4-FFF2-40B4-BE49-F238E27FC236}">
                  <a16:creationId xmlns:a16="http://schemas.microsoft.com/office/drawing/2014/main" id="{17871AE9-8C1E-4134-9B13-BAB0B1DC1C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067703"/>
                </p:ext>
              </p:extLst>
            </p:nvPr>
          </p:nvGraphicFramePr>
          <p:xfrm>
            <a:off x="355191" y="1125489"/>
            <a:ext cx="2835745" cy="2575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Prism 9" r:id="rId5" imgW="5305519" imgH="4528217" progId="Prism9.Document">
                    <p:embed/>
                  </p:oleObj>
                </mc:Choice>
                <mc:Fallback>
                  <p:oleObj name="Prism 9" r:id="rId5" imgW="5305519" imgH="4528217" progId="Prism9.Document">
                    <p:embed/>
                    <p:pic>
                      <p:nvPicPr>
                        <p:cNvPr id="6" name="Oggetto 5">
                          <a:extLst>
                            <a:ext uri="{FF2B5EF4-FFF2-40B4-BE49-F238E27FC236}">
                              <a16:creationId xmlns:a16="http://schemas.microsoft.com/office/drawing/2014/main" id="{17871AE9-8C1E-4134-9B13-BAB0B1DC1C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5191" y="1125489"/>
                          <a:ext cx="2835745" cy="25752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B552EBD-6138-4612-A78D-462F93ECB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0408"/>
            <a:stretch/>
          </p:blipFill>
          <p:spPr>
            <a:xfrm>
              <a:off x="125294" y="3662472"/>
              <a:ext cx="2835746" cy="83625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7" y="150574"/>
            <a:ext cx="8754293" cy="535154"/>
          </a:xfrm>
        </p:spPr>
        <p:txBody>
          <a:bodyPr lIns="91440" tIns="45720" rIns="91440" bIns="45720" anchor="t"/>
          <a:lstStyle/>
          <a:p>
            <a:pPr algn="ctr"/>
            <a:r>
              <a:rPr lang="en-US" sz="2800" dirty="0"/>
              <a:t>In vitro single agent activity of </a:t>
            </a:r>
            <a:r>
              <a:rPr lang="en-US" sz="2800" dirty="0" err="1"/>
              <a:t>Loncastuximab</a:t>
            </a:r>
            <a:r>
              <a:rPr lang="en-US" sz="2800" dirty="0"/>
              <a:t> </a:t>
            </a:r>
            <a:r>
              <a:rPr lang="en-US" sz="2800" dirty="0" err="1"/>
              <a:t>tesirine</a:t>
            </a:r>
            <a:r>
              <a:rPr lang="en-US" sz="2800" dirty="0"/>
              <a:t> and Talazoparib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5FC4622-5E7E-411E-A3E3-2A4219CD23A2}"/>
              </a:ext>
            </a:extLst>
          </p:cNvPr>
          <p:cNvGrpSpPr/>
          <p:nvPr/>
        </p:nvGrpSpPr>
        <p:grpSpPr>
          <a:xfrm>
            <a:off x="3360689" y="1566661"/>
            <a:ext cx="1684489" cy="1346905"/>
            <a:chOff x="16179851" y="17556997"/>
            <a:chExt cx="4507938" cy="334921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333B605A-FCF0-4883-864A-842D483AAE35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6224" r="50232"/>
            <a:stretch/>
          </p:blipFill>
          <p:spPr bwMode="auto">
            <a:xfrm>
              <a:off x="16179851" y="17694447"/>
              <a:ext cx="4507938" cy="3211766"/>
            </a:xfrm>
            <a:prstGeom prst="rect">
              <a:avLst/>
            </a:prstGeom>
            <a:noFill/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0B1F201-F5B4-4619-B831-990B669182E1}"/>
                </a:ext>
              </a:extLst>
            </p:cNvPr>
            <p:cNvSpPr/>
            <p:nvPr/>
          </p:nvSpPr>
          <p:spPr>
            <a:xfrm>
              <a:off x="17741759" y="17783535"/>
              <a:ext cx="2202319" cy="235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4DCB1A0-86B2-4AEF-B8C5-C5A4638012BD}"/>
                </a:ext>
              </a:extLst>
            </p:cNvPr>
            <p:cNvSpPr txBox="1"/>
            <p:nvPr/>
          </p:nvSpPr>
          <p:spPr>
            <a:xfrm>
              <a:off x="17246164" y="17556997"/>
              <a:ext cx="3193509" cy="688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OciLy19 Lonca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85860CA1-58CE-4F62-8E4D-AD9B75C0D71C}"/>
              </a:ext>
            </a:extLst>
          </p:cNvPr>
          <p:cNvGrpSpPr/>
          <p:nvPr/>
        </p:nvGrpSpPr>
        <p:grpSpPr>
          <a:xfrm>
            <a:off x="3512100" y="3131185"/>
            <a:ext cx="1687403" cy="1291629"/>
            <a:chOff x="20534917" y="17478442"/>
            <a:chExt cx="4429411" cy="3521809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A19B44F2-26FB-4919-AE93-FDB54A8C265E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68" t="66224" r="463"/>
            <a:stretch/>
          </p:blipFill>
          <p:spPr bwMode="auto">
            <a:xfrm>
              <a:off x="20534917" y="17478442"/>
              <a:ext cx="4429411" cy="3521809"/>
            </a:xfrm>
            <a:prstGeom prst="rect">
              <a:avLst/>
            </a:prstGeom>
            <a:noFill/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EB1A502-3E90-433F-883E-861F730BB9CD}"/>
                </a:ext>
              </a:extLst>
            </p:cNvPr>
            <p:cNvSpPr txBox="1"/>
            <p:nvPr/>
          </p:nvSpPr>
          <p:spPr>
            <a:xfrm>
              <a:off x="21524758" y="17633103"/>
              <a:ext cx="2791094" cy="755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OciLy19 B12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9BA60A-68F8-4D6C-976D-5C66446145D3}"/>
              </a:ext>
            </a:extLst>
          </p:cNvPr>
          <p:cNvGrpSpPr/>
          <p:nvPr/>
        </p:nvGrpSpPr>
        <p:grpSpPr>
          <a:xfrm>
            <a:off x="401490" y="1108482"/>
            <a:ext cx="3020291" cy="3361774"/>
            <a:chOff x="3371631" y="1136953"/>
            <a:chExt cx="3020291" cy="3361774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B356F9F-4BD6-4230-953E-3E07FA9EE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9187"/>
            <a:stretch/>
          </p:blipFill>
          <p:spPr>
            <a:xfrm>
              <a:off x="3371631" y="3662472"/>
              <a:ext cx="2835745" cy="836255"/>
            </a:xfrm>
            <a:prstGeom prst="rect">
              <a:avLst/>
            </a:prstGeom>
          </p:spPr>
        </p:pic>
        <p:graphicFrame>
          <p:nvGraphicFramePr>
            <p:cNvPr id="42" name="Oggetto 41">
              <a:extLst>
                <a:ext uri="{FF2B5EF4-FFF2-40B4-BE49-F238E27FC236}">
                  <a16:creationId xmlns:a16="http://schemas.microsoft.com/office/drawing/2014/main" id="{BB0B66D7-C205-48C2-AABE-39C8759ADA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6584286"/>
                </p:ext>
              </p:extLst>
            </p:nvPr>
          </p:nvGraphicFramePr>
          <p:xfrm>
            <a:off x="3656596" y="1136953"/>
            <a:ext cx="2735326" cy="2575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Prism 9" r:id="rId10" imgW="5095200" imgH="4436738" progId="Prism9.Document">
                    <p:embed/>
                  </p:oleObj>
                </mc:Choice>
                <mc:Fallback>
                  <p:oleObj name="Prism 9" r:id="rId10" imgW="5095200" imgH="4436738" progId="Prism9.Document">
                    <p:embed/>
                    <p:pic>
                      <p:nvPicPr>
                        <p:cNvPr id="21" name="Oggetto 20">
                          <a:extLst>
                            <a:ext uri="{FF2B5EF4-FFF2-40B4-BE49-F238E27FC236}">
                              <a16:creationId xmlns:a16="http://schemas.microsoft.com/office/drawing/2014/main" id="{C6945E8A-BE22-4DB9-9543-7515DACBA0E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56596" y="1136953"/>
                          <a:ext cx="2735326" cy="25752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E774BCE-87CB-485B-8869-874B22B3E63C}"/>
              </a:ext>
            </a:extLst>
          </p:cNvPr>
          <p:cNvSpPr txBox="1"/>
          <p:nvPr/>
        </p:nvSpPr>
        <p:spPr>
          <a:xfrm>
            <a:off x="351004" y="4455767"/>
            <a:ext cx="57724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Cancer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Cell Line Encyclopedia;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canSAR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BLACK; COSMIC-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Catalogue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of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somatic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mutations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in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cancer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. </a:t>
            </a:r>
            <a:endParaRPr lang="en-GB" sz="600" i="1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100749E4-3AD7-4A9F-8334-60B691DF5D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F53C607-40A3-4A92-A31F-A3A13B4D1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53956"/>
              </p:ext>
            </p:extLst>
          </p:nvPr>
        </p:nvGraphicFramePr>
        <p:xfrm>
          <a:off x="8382000" y="3765908"/>
          <a:ext cx="487510" cy="533400"/>
        </p:xfrm>
        <a:graphic>
          <a:graphicData uri="http://schemas.openxmlformats.org/drawingml/2006/table">
            <a:tbl>
              <a:tblPr/>
              <a:tblGrid>
                <a:gridCol w="138793">
                  <a:extLst>
                    <a:ext uri="{9D8B030D-6E8A-4147-A177-3AD203B41FA5}">
                      <a16:colId xmlns:a16="http://schemas.microsoft.com/office/drawing/2014/main" val="896459962"/>
                    </a:ext>
                  </a:extLst>
                </a:gridCol>
                <a:gridCol w="348717">
                  <a:extLst>
                    <a:ext uri="{9D8B030D-6E8A-4147-A177-3AD203B41FA5}">
                      <a16:colId xmlns:a16="http://schemas.microsoft.com/office/drawing/2014/main" val="2056219208"/>
                    </a:ext>
                  </a:extLst>
                </a:gridCol>
              </a:tblGrid>
              <a:tr h="101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71350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14347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Rearr.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5364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Mut/del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645467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Wt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7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0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08"/>
    </mc:Choice>
    <mc:Fallback xmlns="">
      <p:transition spd="slow" advTm="68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9DAD65DD-43B6-4AFC-B038-C7D8CD50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37" y="1236892"/>
            <a:ext cx="3020142" cy="23104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2D36D0-1FC5-4E38-825C-A9B9970B1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811" y="3496794"/>
            <a:ext cx="3101843" cy="10404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9CE63B-35C5-42EF-9834-47E51D35FA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327" t="866" b="90203"/>
          <a:stretch/>
        </p:blipFill>
        <p:spPr>
          <a:xfrm>
            <a:off x="4887848" y="1318595"/>
            <a:ext cx="1756834" cy="288127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F808B69-86F5-45D0-8393-0E8020CE7E1F}"/>
              </a:ext>
            </a:extLst>
          </p:cNvPr>
          <p:cNvGrpSpPr/>
          <p:nvPr/>
        </p:nvGrpSpPr>
        <p:grpSpPr>
          <a:xfrm>
            <a:off x="-15813" y="1217378"/>
            <a:ext cx="4271967" cy="1166668"/>
            <a:chOff x="28298986" y="10024344"/>
            <a:chExt cx="5462524" cy="1491808"/>
          </a:xfrm>
        </p:grpSpPr>
        <p:sp>
          <p:nvSpPr>
            <p:cNvPr id="9" name="CasellaDiTesto 20">
              <a:extLst>
                <a:ext uri="{FF2B5EF4-FFF2-40B4-BE49-F238E27FC236}">
                  <a16:creationId xmlns:a16="http://schemas.microsoft.com/office/drawing/2014/main" id="{329D5211-2482-4412-9016-DE4F54F73DF1}"/>
                </a:ext>
              </a:extLst>
            </p:cNvPr>
            <p:cNvSpPr txBox="1"/>
            <p:nvPr/>
          </p:nvSpPr>
          <p:spPr>
            <a:xfrm>
              <a:off x="28374476" y="10273473"/>
              <a:ext cx="1699814" cy="10707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515"/>
                </a:spcAft>
              </a:pPr>
              <a:r>
                <a:rPr lang="it-IT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Lonca +Talazoparib</a:t>
              </a:r>
              <a:endParaRPr lang="it-IT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sellaDiTesto 21">
              <a:extLst>
                <a:ext uri="{FF2B5EF4-FFF2-40B4-BE49-F238E27FC236}">
                  <a16:creationId xmlns:a16="http://schemas.microsoft.com/office/drawing/2014/main" id="{59808161-90D4-4C0C-A7FC-DF134FDF7566}"/>
                </a:ext>
              </a:extLst>
            </p:cNvPr>
            <p:cNvSpPr txBox="1"/>
            <p:nvPr/>
          </p:nvSpPr>
          <p:spPr>
            <a:xfrm>
              <a:off x="31327209" y="10499261"/>
              <a:ext cx="2434301" cy="5899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515"/>
                </a:spcAft>
              </a:pPr>
              <a:r>
                <a:rPr lang="it-IT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CTG </a:t>
              </a:r>
              <a:r>
                <a:rPr lang="it-IT" sz="1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analysis</a:t>
              </a:r>
              <a:endParaRPr lang="it-IT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9BD3B108-D069-4581-858D-0E2FB4889931}"/>
                </a:ext>
              </a:extLst>
            </p:cNvPr>
            <p:cNvGrpSpPr/>
            <p:nvPr/>
          </p:nvGrpSpPr>
          <p:grpSpPr>
            <a:xfrm>
              <a:off x="28298986" y="10024344"/>
              <a:ext cx="5035753" cy="1491808"/>
              <a:chOff x="1203818" y="2366426"/>
              <a:chExt cx="6452252" cy="1117498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2B62C16C-7810-4568-9B8B-559DD62403C1}"/>
                  </a:ext>
                </a:extLst>
              </p:cNvPr>
              <p:cNvGrpSpPr/>
              <p:nvPr/>
            </p:nvGrpSpPr>
            <p:grpSpPr>
              <a:xfrm>
                <a:off x="1203818" y="2366426"/>
                <a:ext cx="5630497" cy="1117498"/>
                <a:chOff x="21391" y="79710"/>
                <a:chExt cx="4487303" cy="1607960"/>
              </a:xfrm>
            </p:grpSpPr>
            <p:grpSp>
              <p:nvGrpSpPr>
                <p:cNvPr id="15" name="Gruppo 14">
                  <a:extLst>
                    <a:ext uri="{FF2B5EF4-FFF2-40B4-BE49-F238E27FC236}">
                      <a16:creationId xmlns:a16="http://schemas.microsoft.com/office/drawing/2014/main" id="{634ECB07-A0C4-44A6-9563-80B725DC870E}"/>
                    </a:ext>
                  </a:extLst>
                </p:cNvPr>
                <p:cNvGrpSpPr/>
                <p:nvPr/>
              </p:nvGrpSpPr>
              <p:grpSpPr>
                <a:xfrm>
                  <a:off x="893982" y="972453"/>
                  <a:ext cx="3614712" cy="715217"/>
                  <a:chOff x="822645" y="919109"/>
                  <a:chExt cx="3166427" cy="654879"/>
                </a:xfrm>
              </p:grpSpPr>
              <p:grpSp>
                <p:nvGrpSpPr>
                  <p:cNvPr id="17" name="Gruppo 16">
                    <a:extLst>
                      <a:ext uri="{FF2B5EF4-FFF2-40B4-BE49-F238E27FC236}">
                        <a16:creationId xmlns:a16="http://schemas.microsoft.com/office/drawing/2014/main" id="{F54F7155-8A5A-44D8-B16B-8D437050239A}"/>
                      </a:ext>
                    </a:extLst>
                  </p:cNvPr>
                  <p:cNvGrpSpPr/>
                  <p:nvPr/>
                </p:nvGrpSpPr>
                <p:grpSpPr>
                  <a:xfrm>
                    <a:off x="822645" y="919109"/>
                    <a:ext cx="3166427" cy="115927"/>
                    <a:chOff x="822645" y="919109"/>
                    <a:chExt cx="3166427" cy="115927"/>
                  </a:xfrm>
                </p:grpSpPr>
                <p:grpSp>
                  <p:nvGrpSpPr>
                    <p:cNvPr id="23" name="Gruppo 22">
                      <a:extLst>
                        <a:ext uri="{FF2B5EF4-FFF2-40B4-BE49-F238E27FC236}">
                          <a16:creationId xmlns:a16="http://schemas.microsoft.com/office/drawing/2014/main" id="{47702A2A-EF70-43AF-83E6-3C2394CBC5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2645" y="924109"/>
                      <a:ext cx="3166427" cy="100535"/>
                      <a:chOff x="822645" y="924109"/>
                      <a:chExt cx="3166427" cy="100535"/>
                    </a:xfrm>
                  </p:grpSpPr>
                  <p:cxnSp>
                    <p:nvCxnSpPr>
                      <p:cNvPr id="29" name="Connettore 2 28">
                        <a:extLst>
                          <a:ext uri="{FF2B5EF4-FFF2-40B4-BE49-F238E27FC236}">
                            <a16:creationId xmlns:a16="http://schemas.microsoft.com/office/drawing/2014/main" id="{126597CA-E5C5-42D0-93DC-71346F7E2F6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22645" y="1015116"/>
                        <a:ext cx="3166427" cy="9528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>
                            <a:lumMod val="95000"/>
                            <a:lumOff val="5000"/>
                          </a:sysClr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30" name="Connettore diritto 29">
                        <a:extLst>
                          <a:ext uri="{FF2B5EF4-FFF2-40B4-BE49-F238E27FC236}">
                            <a16:creationId xmlns:a16="http://schemas.microsoft.com/office/drawing/2014/main" id="{F4A084AF-96EB-4575-A015-1D8A5B7324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31039" y="924109"/>
                        <a:ext cx="0" cy="99993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24" name="Connettore diritto 23">
                      <a:extLst>
                        <a:ext uri="{FF2B5EF4-FFF2-40B4-BE49-F238E27FC236}">
                          <a16:creationId xmlns:a16="http://schemas.microsoft.com/office/drawing/2014/main" id="{E2C8FF83-559D-44C1-8A1C-7D8FFF4868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63366" y="925098"/>
                      <a:ext cx="0" cy="99993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5" name="Connettore diritto 24">
                      <a:extLst>
                        <a:ext uri="{FF2B5EF4-FFF2-40B4-BE49-F238E27FC236}">
                          <a16:creationId xmlns:a16="http://schemas.microsoft.com/office/drawing/2014/main" id="{54AE1EFC-EDDA-4D0A-8562-8AE92DBC64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29856" y="921088"/>
                      <a:ext cx="0" cy="109992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6" name="Connettore diritto 25">
                      <a:extLst>
                        <a:ext uri="{FF2B5EF4-FFF2-40B4-BE49-F238E27FC236}">
                          <a16:creationId xmlns:a16="http://schemas.microsoft.com/office/drawing/2014/main" id="{1E0D3203-24C3-46F9-841B-4B005ACF4C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8072" y="919109"/>
                      <a:ext cx="0" cy="109992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7" name="Connettore diritto 26">
                      <a:extLst>
                        <a:ext uri="{FF2B5EF4-FFF2-40B4-BE49-F238E27FC236}">
                          <a16:creationId xmlns:a16="http://schemas.microsoft.com/office/drawing/2014/main" id="{B46FB4CC-06CA-4BDC-B73E-AA5E82BCE7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53249" y="925044"/>
                      <a:ext cx="0" cy="109992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8" name="Connettore diritto 27">
                      <a:extLst>
                        <a:ext uri="{FF2B5EF4-FFF2-40B4-BE49-F238E27FC236}">
                          <a16:creationId xmlns:a16="http://schemas.microsoft.com/office/drawing/2014/main" id="{9B896739-B78C-454E-BA7B-36745E7189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84946" y="919109"/>
                      <a:ext cx="0" cy="860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18" name="CasellaDiTesto 23">
                    <a:extLst>
                      <a:ext uri="{FF2B5EF4-FFF2-40B4-BE49-F238E27FC236}">
                        <a16:creationId xmlns:a16="http://schemas.microsoft.com/office/drawing/2014/main" id="{93EC9A81-7568-4DD2-9530-D3C1EC98CDE6}"/>
                      </a:ext>
                    </a:extLst>
                  </p:cNvPr>
                  <p:cNvSpPr txBox="1"/>
                  <p:nvPr/>
                </p:nvSpPr>
                <p:spPr>
                  <a:xfrm>
                    <a:off x="1122586" y="1017665"/>
                    <a:ext cx="550214" cy="556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515"/>
                      </a:spcAft>
                    </a:pPr>
                    <a:r>
                      <a:rPr lang="it-IT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it-IT" sz="1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st</a:t>
                    </a:r>
                    <a:endParaRPr lang="it-IT" sz="1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CasellaDiTesto 24">
                    <a:extLst>
                      <a:ext uri="{FF2B5EF4-FFF2-40B4-BE49-F238E27FC236}">
                        <a16:creationId xmlns:a16="http://schemas.microsoft.com/office/drawing/2014/main" id="{3A2D2E0A-E81B-4401-BDC8-D1245A42B23A}"/>
                      </a:ext>
                    </a:extLst>
                  </p:cNvPr>
                  <p:cNvSpPr txBox="1"/>
                  <p:nvPr/>
                </p:nvSpPr>
                <p:spPr>
                  <a:xfrm>
                    <a:off x="1589638" y="1008646"/>
                    <a:ext cx="501713" cy="556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515"/>
                      </a:spcAft>
                    </a:pPr>
                    <a:r>
                      <a:rPr lang="it-IT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it-IT" sz="1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nd</a:t>
                    </a:r>
                    <a:endParaRPr lang="it-IT" sz="1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CasellaDiTesto 25">
                    <a:extLst>
                      <a:ext uri="{FF2B5EF4-FFF2-40B4-BE49-F238E27FC236}">
                        <a16:creationId xmlns:a16="http://schemas.microsoft.com/office/drawing/2014/main" id="{F3BCD326-14E7-4C8D-91F8-C6B7AD64CFD9}"/>
                      </a:ext>
                    </a:extLst>
                  </p:cNvPr>
                  <p:cNvSpPr txBox="1"/>
                  <p:nvPr/>
                </p:nvSpPr>
                <p:spPr>
                  <a:xfrm>
                    <a:off x="2076095" y="1013710"/>
                    <a:ext cx="806929" cy="556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515"/>
                      </a:spcAft>
                    </a:pPr>
                    <a:r>
                      <a:rPr lang="it-IT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</a:t>
                    </a:r>
                    <a:r>
                      <a:rPr lang="it-IT" sz="1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rd</a:t>
                    </a:r>
                    <a:endParaRPr lang="it-IT" sz="1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CasellaDiTesto 26">
                    <a:extLst>
                      <a:ext uri="{FF2B5EF4-FFF2-40B4-BE49-F238E27FC236}">
                        <a16:creationId xmlns:a16="http://schemas.microsoft.com/office/drawing/2014/main" id="{2ED23128-4BE4-4D13-80D6-3AF374B604CC}"/>
                      </a:ext>
                    </a:extLst>
                  </p:cNvPr>
                  <p:cNvSpPr txBox="1"/>
                  <p:nvPr/>
                </p:nvSpPr>
                <p:spPr>
                  <a:xfrm>
                    <a:off x="2603342" y="1009065"/>
                    <a:ext cx="806929" cy="556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515"/>
                      </a:spcAft>
                    </a:pPr>
                    <a:r>
                      <a:rPr lang="it-IT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</a:t>
                    </a:r>
                    <a:r>
                      <a:rPr lang="it-IT" sz="1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th</a:t>
                    </a:r>
                    <a:endParaRPr lang="it-IT" sz="1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CasellaDiTesto 27">
                    <a:extLst>
                      <a:ext uri="{FF2B5EF4-FFF2-40B4-BE49-F238E27FC236}">
                        <a16:creationId xmlns:a16="http://schemas.microsoft.com/office/drawing/2014/main" id="{DBFEBBD5-FECA-4071-A0A0-8D9EC674128D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396" y="1017665"/>
                    <a:ext cx="793122" cy="556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515"/>
                      </a:spcAft>
                    </a:pPr>
                    <a:r>
                      <a:rPr lang="it-IT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it-IT" sz="1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th</a:t>
                    </a:r>
                    <a:endParaRPr lang="it-IT" sz="1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CasellaDiTesto 18">
                  <a:extLst>
                    <a:ext uri="{FF2B5EF4-FFF2-40B4-BE49-F238E27FC236}">
                      <a16:creationId xmlns:a16="http://schemas.microsoft.com/office/drawing/2014/main" id="{2F8A0086-DBCE-4689-B159-4C4626F5AC8B}"/>
                    </a:ext>
                  </a:extLst>
                </p:cNvPr>
                <p:cNvSpPr txBox="1"/>
                <p:nvPr/>
              </p:nvSpPr>
              <p:spPr>
                <a:xfrm>
                  <a:off x="21391" y="79710"/>
                  <a:ext cx="210255" cy="209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endParaRPr lang="it-IT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Casella di testo 956">
                <a:extLst>
                  <a:ext uri="{FF2B5EF4-FFF2-40B4-BE49-F238E27FC236}">
                    <a16:creationId xmlns:a16="http://schemas.microsoft.com/office/drawing/2014/main" id="{2F8E16F6-B03C-4FCD-8AE3-601F56BD6A61}"/>
                  </a:ext>
                </a:extLst>
              </p:cNvPr>
              <p:cNvSpPr txBox="1"/>
              <p:nvPr/>
            </p:nvSpPr>
            <p:spPr>
              <a:xfrm>
                <a:off x="6274327" y="3048944"/>
                <a:ext cx="1381743" cy="21132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8908" tIns="29454" rIns="58908" bIns="2945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515"/>
                  </a:spcAft>
                </a:pPr>
                <a:r>
                  <a:rPr lang="it-IT" sz="1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days</a:t>
                </a:r>
              </a:p>
            </p:txBody>
          </p:sp>
        </p:grp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2575A34-9796-4144-AA24-A703728A046B}"/>
                </a:ext>
              </a:extLst>
            </p:cNvPr>
            <p:cNvSpPr/>
            <p:nvPr/>
          </p:nvSpPr>
          <p:spPr>
            <a:xfrm>
              <a:off x="28591099" y="10219006"/>
              <a:ext cx="4335292" cy="1179687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Immagine 30">
            <a:extLst>
              <a:ext uri="{FF2B5EF4-FFF2-40B4-BE49-F238E27FC236}">
                <a16:creationId xmlns:a16="http://schemas.microsoft.com/office/drawing/2014/main" id="{904558D9-8A1E-49A5-80C6-4A614CEE6F39}"/>
              </a:ext>
            </a:extLst>
          </p:cNvPr>
          <p:cNvPicPr/>
          <p:nvPr/>
        </p:nvPicPr>
        <p:blipFill rotWithShape="1">
          <a:blip r:embed="rId7"/>
          <a:srcRect r="54385"/>
          <a:stretch/>
        </p:blipFill>
        <p:spPr>
          <a:xfrm>
            <a:off x="420413" y="2616627"/>
            <a:ext cx="2321332" cy="202423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DC645D-EE9B-4920-8FB0-25E4E4E6C9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3277" t="17432" r="653" b="56849"/>
          <a:stretch/>
        </p:blipFill>
        <p:spPr>
          <a:xfrm>
            <a:off x="2536302" y="2900548"/>
            <a:ext cx="966184" cy="641966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94FB20BF-7257-48DE-9434-BF212C4CFA01}"/>
              </a:ext>
            </a:extLst>
          </p:cNvPr>
          <p:cNvSpPr txBox="1">
            <a:spLocks/>
          </p:cNvSpPr>
          <p:nvPr/>
        </p:nvSpPr>
        <p:spPr>
          <a:xfrm>
            <a:off x="-285668" y="82745"/>
            <a:ext cx="9703252" cy="11772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D113B"/>
                </a:solidFill>
                <a:latin typeface="Arial"/>
                <a:ea typeface="Geneva" pitchFamily="3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pPr algn="ctr"/>
            <a:r>
              <a:rPr lang="en-US" sz="2800" dirty="0"/>
              <a:t>DDR inhibition by Talazoparib enhances the cytotoxic effects of </a:t>
            </a:r>
            <a:r>
              <a:rPr lang="en-US" sz="2800" dirty="0" err="1"/>
              <a:t>Loncastuximab</a:t>
            </a:r>
            <a:r>
              <a:rPr lang="en-US" sz="2800" dirty="0"/>
              <a:t> </a:t>
            </a:r>
            <a:r>
              <a:rPr lang="en-US" sz="2800" dirty="0" err="1"/>
              <a:t>tesirine</a:t>
            </a:r>
            <a:r>
              <a:rPr lang="en-US" sz="2800" dirty="0"/>
              <a:t> in DLBCL cell lines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06CC753-7333-4DFE-B399-394C1DF6E423}"/>
              </a:ext>
            </a:extLst>
          </p:cNvPr>
          <p:cNvSpPr txBox="1"/>
          <p:nvPr/>
        </p:nvSpPr>
        <p:spPr>
          <a:xfrm>
            <a:off x="3871768" y="4537227"/>
            <a:ext cx="57724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Cancer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Cell Line Encyclopedia;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canSAR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BLACK; COSMIC-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Catalogue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of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somatic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mutations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 in </a:t>
            </a:r>
            <a:r>
              <a:rPr lang="it-IT" sz="600" i="1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cancer</a:t>
            </a:r>
            <a:r>
              <a:rPr lang="it-IT" sz="6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. </a:t>
            </a:r>
            <a:endParaRPr lang="en-GB" sz="600" i="1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44620DA-4345-4182-A9DF-A968A0AB3E7A}"/>
              </a:ext>
            </a:extLst>
          </p:cNvPr>
          <p:cNvSpPr txBox="1"/>
          <p:nvPr/>
        </p:nvSpPr>
        <p:spPr>
          <a:xfrm>
            <a:off x="7320759" y="1807340"/>
            <a:ext cx="1817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b="1" dirty="0">
                <a:latin typeface="+mn-lt"/>
              </a:rPr>
              <a:t>Combination index </a:t>
            </a:r>
            <a:r>
              <a:rPr lang="it-IT" sz="1000" b="1" dirty="0" err="1">
                <a:latin typeface="+mn-lt"/>
              </a:rPr>
              <a:t>analysis</a:t>
            </a:r>
            <a:r>
              <a:rPr lang="it-IT" sz="1000" dirty="0">
                <a:latin typeface="+mn-lt"/>
              </a:rPr>
              <a:t>: </a:t>
            </a:r>
          </a:p>
          <a:p>
            <a:pPr algn="just"/>
            <a:r>
              <a:rPr lang="it-IT" sz="1000" dirty="0">
                <a:latin typeface="+mn-lt"/>
              </a:rPr>
              <a:t>low dose: </a:t>
            </a:r>
          </a:p>
          <a:p>
            <a:pPr algn="just"/>
            <a:r>
              <a:rPr lang="it-IT" sz="1000" dirty="0">
                <a:latin typeface="+mn-lt"/>
              </a:rPr>
              <a:t>Lonca 0.25 </a:t>
            </a:r>
            <a:r>
              <a:rPr lang="it-IT" sz="1000" dirty="0" err="1">
                <a:latin typeface="+mn-lt"/>
              </a:rPr>
              <a:t>ng</a:t>
            </a:r>
            <a:r>
              <a:rPr lang="it-IT" sz="1000" dirty="0">
                <a:latin typeface="+mn-lt"/>
              </a:rPr>
              <a:t>/ml-</a:t>
            </a:r>
            <a:r>
              <a:rPr lang="it-IT" sz="1000" dirty="0" err="1">
                <a:latin typeface="+mn-lt"/>
              </a:rPr>
              <a:t>Talazo</a:t>
            </a:r>
            <a:r>
              <a:rPr lang="it-IT" sz="1000" dirty="0">
                <a:latin typeface="+mn-lt"/>
              </a:rPr>
              <a:t> 25nM</a:t>
            </a:r>
          </a:p>
          <a:p>
            <a:pPr algn="just"/>
            <a:r>
              <a:rPr lang="it-IT" sz="1000" dirty="0" err="1">
                <a:latin typeface="+mn-lt"/>
              </a:rPr>
              <a:t>med</a:t>
            </a:r>
            <a:r>
              <a:rPr lang="it-IT" sz="1000" dirty="0">
                <a:latin typeface="+mn-lt"/>
              </a:rPr>
              <a:t> dose: </a:t>
            </a:r>
          </a:p>
          <a:p>
            <a:pPr algn="just"/>
            <a:r>
              <a:rPr lang="it-IT" sz="1000" dirty="0">
                <a:latin typeface="+mn-lt"/>
              </a:rPr>
              <a:t>Lonca 0.5 </a:t>
            </a:r>
            <a:r>
              <a:rPr lang="it-IT" sz="1000" dirty="0" err="1">
                <a:latin typeface="+mn-lt"/>
              </a:rPr>
              <a:t>ng</a:t>
            </a:r>
            <a:r>
              <a:rPr lang="it-IT" sz="1000" dirty="0">
                <a:latin typeface="+mn-lt"/>
              </a:rPr>
              <a:t>/ml-</a:t>
            </a:r>
            <a:r>
              <a:rPr lang="it-IT" sz="1000" dirty="0" err="1">
                <a:latin typeface="+mn-lt"/>
              </a:rPr>
              <a:t>Talazo</a:t>
            </a:r>
            <a:r>
              <a:rPr lang="it-IT" sz="1000" dirty="0">
                <a:latin typeface="+mn-lt"/>
              </a:rPr>
              <a:t> 50nM </a:t>
            </a:r>
          </a:p>
          <a:p>
            <a:pPr algn="just"/>
            <a:r>
              <a:rPr lang="it-IT" sz="1000" dirty="0">
                <a:latin typeface="+mn-lt"/>
              </a:rPr>
              <a:t>high dose:</a:t>
            </a:r>
          </a:p>
          <a:p>
            <a:pPr algn="just"/>
            <a:r>
              <a:rPr lang="it-IT" sz="1000" dirty="0">
                <a:latin typeface="+mn-lt"/>
              </a:rPr>
              <a:t>Lonca 1 </a:t>
            </a:r>
            <a:r>
              <a:rPr lang="it-IT" sz="1000" dirty="0" err="1">
                <a:latin typeface="+mn-lt"/>
              </a:rPr>
              <a:t>ng</a:t>
            </a:r>
            <a:r>
              <a:rPr lang="it-IT" sz="1000" dirty="0">
                <a:latin typeface="+mn-lt"/>
              </a:rPr>
              <a:t>/ml-</a:t>
            </a:r>
            <a:r>
              <a:rPr lang="it-IT" sz="1000" dirty="0" err="1">
                <a:latin typeface="+mn-lt"/>
              </a:rPr>
              <a:t>Talazo</a:t>
            </a:r>
            <a:r>
              <a:rPr lang="it-IT" sz="1000" dirty="0">
                <a:latin typeface="+mn-lt"/>
              </a:rPr>
              <a:t> 100nM</a:t>
            </a:r>
          </a:p>
        </p:txBody>
      </p:sp>
      <p:pic>
        <p:nvPicPr>
          <p:cNvPr id="39" name="Audio 38">
            <a:hlinkClick r:id="" action="ppaction://media"/>
            <a:extLst>
              <a:ext uri="{FF2B5EF4-FFF2-40B4-BE49-F238E27FC236}">
                <a16:creationId xmlns:a16="http://schemas.microsoft.com/office/drawing/2014/main" id="{309A23FD-A25D-45CC-AAA9-1BED0ED9E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65BACA3A-1B39-4AA4-ADB0-21BA0D83A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90820"/>
              </p:ext>
            </p:extLst>
          </p:nvPr>
        </p:nvGraphicFramePr>
        <p:xfrm>
          <a:off x="7219224" y="3775583"/>
          <a:ext cx="487510" cy="533400"/>
        </p:xfrm>
        <a:graphic>
          <a:graphicData uri="http://schemas.openxmlformats.org/drawingml/2006/table">
            <a:tbl>
              <a:tblPr/>
              <a:tblGrid>
                <a:gridCol w="138793">
                  <a:extLst>
                    <a:ext uri="{9D8B030D-6E8A-4147-A177-3AD203B41FA5}">
                      <a16:colId xmlns:a16="http://schemas.microsoft.com/office/drawing/2014/main" val="896459962"/>
                    </a:ext>
                  </a:extLst>
                </a:gridCol>
                <a:gridCol w="348717">
                  <a:extLst>
                    <a:ext uri="{9D8B030D-6E8A-4147-A177-3AD203B41FA5}">
                      <a16:colId xmlns:a16="http://schemas.microsoft.com/office/drawing/2014/main" val="2056219208"/>
                    </a:ext>
                  </a:extLst>
                </a:gridCol>
              </a:tblGrid>
              <a:tr h="101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971350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14347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Rearr.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5364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Mut/del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645467"/>
                  </a:ext>
                </a:extLst>
              </a:tr>
              <a:tr h="1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Wt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7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6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5"/>
    </mc:Choice>
    <mc:Fallback xmlns="">
      <p:transition spd="slow" advTm="3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>
            <a:extLst>
              <a:ext uri="{FF2B5EF4-FFF2-40B4-BE49-F238E27FC236}">
                <a16:creationId xmlns:a16="http://schemas.microsoft.com/office/drawing/2014/main" id="{F91DB763-E76C-4DC2-966A-6886DE64E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752" b="56397"/>
          <a:stretch/>
        </p:blipFill>
        <p:spPr>
          <a:xfrm>
            <a:off x="6793190" y="2197821"/>
            <a:ext cx="990932" cy="972671"/>
          </a:xfrm>
          <a:prstGeom prst="rect">
            <a:avLst/>
          </a:prstGeom>
        </p:spPr>
      </p:pic>
      <p:pic>
        <p:nvPicPr>
          <p:cNvPr id="55" name="Picture 7">
            <a:extLst>
              <a:ext uri="{FF2B5EF4-FFF2-40B4-BE49-F238E27FC236}">
                <a16:creationId xmlns:a16="http://schemas.microsoft.com/office/drawing/2014/main" id="{048F2DB9-D698-4F75-979C-DFEB0B5F3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4" t="50652" r="48592" b="6357"/>
          <a:stretch/>
        </p:blipFill>
        <p:spPr>
          <a:xfrm>
            <a:off x="6825672" y="3334020"/>
            <a:ext cx="1013599" cy="941276"/>
          </a:xfrm>
          <a:prstGeom prst="rect">
            <a:avLst/>
          </a:prstGeom>
        </p:spPr>
      </p:pic>
      <p:sp>
        <p:nvSpPr>
          <p:cNvPr id="56" name="CasellaDiTesto 29">
            <a:extLst>
              <a:ext uri="{FF2B5EF4-FFF2-40B4-BE49-F238E27FC236}">
                <a16:creationId xmlns:a16="http://schemas.microsoft.com/office/drawing/2014/main" id="{AB420BB6-681C-427D-A8E9-2DF3F8C57FD4}"/>
              </a:ext>
            </a:extLst>
          </p:cNvPr>
          <p:cNvSpPr txBox="1"/>
          <p:nvPr/>
        </p:nvSpPr>
        <p:spPr>
          <a:xfrm>
            <a:off x="7069270" y="2071437"/>
            <a:ext cx="801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DMSO</a:t>
            </a:r>
          </a:p>
        </p:txBody>
      </p:sp>
      <p:sp>
        <p:nvSpPr>
          <p:cNvPr id="58" name="CasellaDiTesto 35">
            <a:extLst>
              <a:ext uri="{FF2B5EF4-FFF2-40B4-BE49-F238E27FC236}">
                <a16:creationId xmlns:a16="http://schemas.microsoft.com/office/drawing/2014/main" id="{F20E518F-DB14-492E-9CEE-52D05129381F}"/>
              </a:ext>
            </a:extLst>
          </p:cNvPr>
          <p:cNvSpPr txBox="1"/>
          <p:nvPr/>
        </p:nvSpPr>
        <p:spPr>
          <a:xfrm>
            <a:off x="6925819" y="3173329"/>
            <a:ext cx="905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Talazoparib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8A2CF0-20E5-466A-9F9B-C91EF580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" y="37983"/>
            <a:ext cx="8964708" cy="535154"/>
          </a:xfrm>
        </p:spPr>
        <p:txBody>
          <a:bodyPr/>
          <a:lstStyle/>
          <a:p>
            <a:pPr algn="ctr"/>
            <a:r>
              <a:rPr lang="it-IT" sz="2800" dirty="0"/>
              <a:t>Talazoparib </a:t>
            </a:r>
            <a:r>
              <a:rPr lang="it-IT" sz="2800" dirty="0" err="1"/>
              <a:t>enhances</a:t>
            </a:r>
            <a:r>
              <a:rPr lang="it-IT" sz="2800" dirty="0"/>
              <a:t> Lonca-</a:t>
            </a:r>
            <a:r>
              <a:rPr lang="it-IT" sz="2800" dirty="0" err="1"/>
              <a:t>mediated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S </a:t>
            </a:r>
            <a:r>
              <a:rPr lang="it-IT" sz="2800" dirty="0" err="1"/>
              <a:t>phase</a:t>
            </a:r>
            <a:r>
              <a:rPr lang="it-IT" sz="2800" dirty="0"/>
              <a:t> </a:t>
            </a:r>
            <a:r>
              <a:rPr lang="it-IT" sz="2800" dirty="0" err="1"/>
              <a:t>cell</a:t>
            </a:r>
            <a:r>
              <a:rPr lang="it-IT" sz="2800" dirty="0"/>
              <a:t> </a:t>
            </a:r>
            <a:r>
              <a:rPr lang="it-IT" sz="2800" dirty="0" err="1"/>
              <a:t>cycle</a:t>
            </a:r>
            <a:r>
              <a:rPr lang="it-IT" sz="2800" dirty="0"/>
              <a:t> </a:t>
            </a:r>
            <a:r>
              <a:rPr lang="it-IT" sz="2800" dirty="0" err="1"/>
              <a:t>arrest</a:t>
            </a:r>
            <a:r>
              <a:rPr lang="it-IT" sz="2800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01C81-06D6-4421-A4A0-C298D153EE1D}"/>
              </a:ext>
            </a:extLst>
          </p:cNvPr>
          <p:cNvSpPr txBox="1"/>
          <p:nvPr/>
        </p:nvSpPr>
        <p:spPr>
          <a:xfrm>
            <a:off x="1776979" y="1500034"/>
            <a:ext cx="678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72h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34E8CC1-4F10-4BB6-99DB-A463A35D6D3A}"/>
              </a:ext>
            </a:extLst>
          </p:cNvPr>
          <p:cNvGrpSpPr/>
          <p:nvPr/>
        </p:nvGrpSpPr>
        <p:grpSpPr>
          <a:xfrm>
            <a:off x="312076" y="1752684"/>
            <a:ext cx="3429683" cy="2147802"/>
            <a:chOff x="32901407" y="20841972"/>
            <a:chExt cx="3876805" cy="2537249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06AC30E-53D7-4435-8621-C4471FD1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01407" y="20841972"/>
              <a:ext cx="3876805" cy="2537249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0373756-32C2-441C-B0B8-4562BA3F19A2}"/>
                </a:ext>
              </a:extLst>
            </p:cNvPr>
            <p:cNvSpPr/>
            <p:nvPr/>
          </p:nvSpPr>
          <p:spPr>
            <a:xfrm>
              <a:off x="33309741" y="20932174"/>
              <a:ext cx="1268054" cy="321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it-IT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  <a:endPara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E80C14C5-8837-46FA-9FC6-8EB9F56CAC79}"/>
              </a:ext>
            </a:extLst>
          </p:cNvPr>
          <p:cNvSpPr/>
          <p:nvPr/>
        </p:nvSpPr>
        <p:spPr>
          <a:xfrm>
            <a:off x="2930455" y="1846021"/>
            <a:ext cx="1139147" cy="320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B433FBC6-3AF3-455E-BB7F-E5A2C6C71717}"/>
              </a:ext>
            </a:extLst>
          </p:cNvPr>
          <p:cNvSpPr/>
          <p:nvPr/>
        </p:nvSpPr>
        <p:spPr>
          <a:xfrm>
            <a:off x="2324705" y="1807240"/>
            <a:ext cx="1245363" cy="320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G2/M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841FE79-2AE3-44BE-931F-C648777AC9CC}"/>
              </a:ext>
            </a:extLst>
          </p:cNvPr>
          <p:cNvSpPr/>
          <p:nvPr/>
        </p:nvSpPr>
        <p:spPr>
          <a:xfrm>
            <a:off x="320296" y="1752683"/>
            <a:ext cx="3429683" cy="199088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1A999C5-10DE-43C4-B3E3-21B3E53BF8E5}"/>
              </a:ext>
            </a:extLst>
          </p:cNvPr>
          <p:cNvSpPr txBox="1"/>
          <p:nvPr/>
        </p:nvSpPr>
        <p:spPr>
          <a:xfrm>
            <a:off x="272913" y="1080401"/>
            <a:ext cx="3610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1. Cell </a:t>
            </a:r>
            <a:r>
              <a:rPr lang="it-IT" sz="1400" dirty="0" err="1"/>
              <a:t>cycle</a:t>
            </a:r>
            <a:r>
              <a:rPr lang="it-IT" sz="1400" dirty="0"/>
              <a:t> </a:t>
            </a:r>
            <a:r>
              <a:rPr lang="it-IT" sz="1400" dirty="0" err="1"/>
              <a:t>analysis</a:t>
            </a:r>
            <a:r>
              <a:rPr lang="it-IT" sz="1400" dirty="0"/>
              <a:t> with </a:t>
            </a:r>
            <a:r>
              <a:rPr lang="it-IT" sz="1400" dirty="0" err="1"/>
              <a:t>Propidium</a:t>
            </a:r>
            <a:r>
              <a:rPr lang="it-IT" sz="1400" dirty="0"/>
              <a:t> </a:t>
            </a:r>
            <a:r>
              <a:rPr lang="it-IT" sz="1400" dirty="0" err="1"/>
              <a:t>Iodide</a:t>
            </a:r>
            <a:endParaRPr lang="it-IT" sz="1400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0D4BA32-1C0F-48E6-8B3C-14693C8C87AB}"/>
              </a:ext>
            </a:extLst>
          </p:cNvPr>
          <p:cNvSpPr txBox="1"/>
          <p:nvPr/>
        </p:nvSpPr>
        <p:spPr>
          <a:xfrm>
            <a:off x="4571999" y="1080401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2. Cell </a:t>
            </a:r>
            <a:r>
              <a:rPr lang="it-IT" sz="1400" dirty="0" err="1"/>
              <a:t>cycle</a:t>
            </a:r>
            <a:r>
              <a:rPr lang="it-IT" sz="1400" dirty="0"/>
              <a:t> </a:t>
            </a:r>
            <a:r>
              <a:rPr lang="it-IT" sz="1400" dirty="0" err="1"/>
              <a:t>analysis</a:t>
            </a:r>
            <a:r>
              <a:rPr lang="it-IT" sz="1400" dirty="0"/>
              <a:t> with </a:t>
            </a:r>
            <a:r>
              <a:rPr lang="it-IT" sz="1400" dirty="0" err="1"/>
              <a:t>Propidium</a:t>
            </a:r>
            <a:r>
              <a:rPr lang="it-IT" sz="1400" dirty="0"/>
              <a:t> </a:t>
            </a:r>
            <a:r>
              <a:rPr lang="it-IT" sz="1400" dirty="0" err="1"/>
              <a:t>Iodide</a:t>
            </a:r>
            <a:r>
              <a:rPr lang="it-IT" sz="1400" dirty="0"/>
              <a:t> and </a:t>
            </a:r>
            <a:r>
              <a:rPr lang="it-IT" sz="1400" dirty="0" err="1"/>
              <a:t>Brdu</a:t>
            </a: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354655-E864-4ABD-9717-DB6B26F6A198}"/>
              </a:ext>
            </a:extLst>
          </p:cNvPr>
          <p:cNvSpPr txBox="1"/>
          <p:nvPr/>
        </p:nvSpPr>
        <p:spPr>
          <a:xfrm>
            <a:off x="299417" y="3821558"/>
            <a:ext cx="3429683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Aggregate data analysis of cell cycle variations after 72h of treatments in 10 representative DLBCL cell lines.</a:t>
            </a:r>
            <a:endParaRPr lang="it-IT" sz="1000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9569E8F0-6375-4897-8515-273738EE68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1F4DDC4F-7FCC-40EF-ACD6-1A757FBC37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43"/>
          <a:stretch/>
        </p:blipFill>
        <p:spPr>
          <a:xfrm>
            <a:off x="7940850" y="2095323"/>
            <a:ext cx="1005422" cy="1042462"/>
          </a:xfrm>
          <a:prstGeom prst="rect">
            <a:avLst/>
          </a:prstGeom>
        </p:spPr>
      </p:pic>
      <p:pic>
        <p:nvPicPr>
          <p:cNvPr id="64" name="Picture 7">
            <a:extLst>
              <a:ext uri="{FF2B5EF4-FFF2-40B4-BE49-F238E27FC236}">
                <a16:creationId xmlns:a16="http://schemas.microsoft.com/office/drawing/2014/main" id="{29E74FAB-53C6-4352-98A5-8351F3E23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36" t="50652" r="380" b="6357"/>
          <a:stretch/>
        </p:blipFill>
        <p:spPr>
          <a:xfrm>
            <a:off x="7914712" y="3323413"/>
            <a:ext cx="1057698" cy="913771"/>
          </a:xfrm>
          <a:prstGeom prst="rect">
            <a:avLst/>
          </a:prstGeom>
        </p:spPr>
      </p:pic>
      <p:grpSp>
        <p:nvGrpSpPr>
          <p:cNvPr id="45" name="Gruppo 44">
            <a:extLst>
              <a:ext uri="{FF2B5EF4-FFF2-40B4-BE49-F238E27FC236}">
                <a16:creationId xmlns:a16="http://schemas.microsoft.com/office/drawing/2014/main" id="{8409D7ED-831E-4F4F-AF4B-4A58EE554EFF}"/>
              </a:ext>
            </a:extLst>
          </p:cNvPr>
          <p:cNvGrpSpPr/>
          <p:nvPr/>
        </p:nvGrpSpPr>
        <p:grpSpPr>
          <a:xfrm>
            <a:off x="8093233" y="2079365"/>
            <a:ext cx="1121273" cy="1859731"/>
            <a:chOff x="8427618" y="134711"/>
            <a:chExt cx="1160804" cy="2059209"/>
          </a:xfrm>
        </p:grpSpPr>
        <p:sp>
          <p:nvSpPr>
            <p:cNvPr id="13" name="CasellaDiTesto 36">
              <a:extLst>
                <a:ext uri="{FF2B5EF4-FFF2-40B4-BE49-F238E27FC236}">
                  <a16:creationId xmlns:a16="http://schemas.microsoft.com/office/drawing/2014/main" id="{0B44A1EE-D677-466C-9C01-C288F6AD3C4A}"/>
                </a:ext>
              </a:extLst>
            </p:cNvPr>
            <p:cNvSpPr txBox="1"/>
            <p:nvPr/>
          </p:nvSpPr>
          <p:spPr>
            <a:xfrm>
              <a:off x="8555570" y="1346016"/>
              <a:ext cx="833696" cy="3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/>
                <a:t>Combo </a:t>
              </a:r>
            </a:p>
          </p:txBody>
        </p:sp>
        <p:sp>
          <p:nvSpPr>
            <p:cNvPr id="16" name="CasellaDiTesto 34">
              <a:extLst>
                <a:ext uri="{FF2B5EF4-FFF2-40B4-BE49-F238E27FC236}">
                  <a16:creationId xmlns:a16="http://schemas.microsoft.com/office/drawing/2014/main" id="{7653408B-742D-4B5E-AA51-960045F2BF76}"/>
                </a:ext>
              </a:extLst>
            </p:cNvPr>
            <p:cNvSpPr txBox="1"/>
            <p:nvPr/>
          </p:nvSpPr>
          <p:spPr>
            <a:xfrm>
              <a:off x="8593570" y="134711"/>
              <a:ext cx="994852" cy="32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/>
                <a:t>Lonca 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8D0208D-F5AC-48D1-BF2A-4D381FD378A8}"/>
                </a:ext>
              </a:extLst>
            </p:cNvPr>
            <p:cNvSpPr txBox="1"/>
            <p:nvPr/>
          </p:nvSpPr>
          <p:spPr>
            <a:xfrm>
              <a:off x="8593570" y="417591"/>
              <a:ext cx="255362" cy="166150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7F861D14-0169-45E9-AAF6-B9482CE77D10}"/>
                </a:ext>
              </a:extLst>
            </p:cNvPr>
            <p:cNvSpPr txBox="1"/>
            <p:nvPr/>
          </p:nvSpPr>
          <p:spPr>
            <a:xfrm>
              <a:off x="8772153" y="362440"/>
              <a:ext cx="357128" cy="27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accent6">
                      <a:lumMod val="75000"/>
                    </a:schemeClr>
                  </a:solidFill>
                </a:rPr>
                <a:t>S+</a:t>
              </a: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E5F62380-C285-449F-BC76-E689DD770762}"/>
                </a:ext>
              </a:extLst>
            </p:cNvPr>
            <p:cNvSpPr/>
            <p:nvPr/>
          </p:nvSpPr>
          <p:spPr>
            <a:xfrm>
              <a:off x="8594371" y="615850"/>
              <a:ext cx="96332" cy="18852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52D32DF-059B-4258-B8B0-9AB947531708}"/>
                </a:ext>
              </a:extLst>
            </p:cNvPr>
            <p:cNvSpPr txBox="1"/>
            <p:nvPr/>
          </p:nvSpPr>
          <p:spPr>
            <a:xfrm>
              <a:off x="8427618" y="766497"/>
              <a:ext cx="367085" cy="27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rgbClr val="376092"/>
                  </a:solidFill>
                </a:rPr>
                <a:t>G1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30082589-C396-4095-82B5-D9C770336BC0}"/>
                </a:ext>
              </a:extLst>
            </p:cNvPr>
            <p:cNvSpPr/>
            <p:nvPr/>
          </p:nvSpPr>
          <p:spPr>
            <a:xfrm>
              <a:off x="8741554" y="611669"/>
              <a:ext cx="108062" cy="177378"/>
            </a:xfrm>
            <a:prstGeom prst="rect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7030A0"/>
                </a:solidFill>
                <a:highlight>
                  <a:srgbClr val="800080"/>
                </a:highlight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4D23629-1A71-4B77-B9E7-6A4911CA15F3}"/>
                </a:ext>
              </a:extLst>
            </p:cNvPr>
            <p:cNvSpPr txBox="1"/>
            <p:nvPr/>
          </p:nvSpPr>
          <p:spPr>
            <a:xfrm>
              <a:off x="8767174" y="616703"/>
              <a:ext cx="367085" cy="27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rgbClr val="7030A0"/>
                  </a:solidFill>
                </a:rPr>
                <a:t>G2</a:t>
              </a: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30A911DF-DD30-4895-B457-603CB715B43C}"/>
                </a:ext>
              </a:extLst>
            </p:cNvPr>
            <p:cNvSpPr/>
            <p:nvPr/>
          </p:nvSpPr>
          <p:spPr>
            <a:xfrm>
              <a:off x="8651930" y="1829673"/>
              <a:ext cx="119639" cy="15870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dirty="0"/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F0CE78D8-61E7-457C-9BE8-9F8FECEB9E8E}"/>
                </a:ext>
              </a:extLst>
            </p:cNvPr>
            <p:cNvSpPr txBox="1"/>
            <p:nvPr/>
          </p:nvSpPr>
          <p:spPr>
            <a:xfrm>
              <a:off x="8723975" y="1921289"/>
              <a:ext cx="323938" cy="272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rgbClr val="FF0000"/>
                  </a:solidFill>
                </a:rPr>
                <a:t>S-</a:t>
              </a: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CE570D3-59B0-4A68-9ABD-D7EAC9559EF7}"/>
              </a:ext>
            </a:extLst>
          </p:cNvPr>
          <p:cNvSpPr txBox="1"/>
          <p:nvPr/>
        </p:nvSpPr>
        <p:spPr>
          <a:xfrm>
            <a:off x="5145716" y="141627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Tmd8 -72h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AA7E931-A5BB-4045-844D-960D6BD42880}"/>
              </a:ext>
            </a:extLst>
          </p:cNvPr>
          <p:cNvSpPr txBox="1"/>
          <p:nvPr/>
        </p:nvSpPr>
        <p:spPr>
          <a:xfrm>
            <a:off x="7539938" y="1779429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Tmd8 -72h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FA31E08-8686-44D1-9BAF-C50B2834ED5F}"/>
              </a:ext>
            </a:extLst>
          </p:cNvPr>
          <p:cNvGrpSpPr/>
          <p:nvPr/>
        </p:nvGrpSpPr>
        <p:grpSpPr>
          <a:xfrm>
            <a:off x="4646582" y="3232213"/>
            <a:ext cx="1718247" cy="1510312"/>
            <a:chOff x="4230763" y="2957798"/>
            <a:chExt cx="1977422" cy="1712158"/>
          </a:xfrm>
        </p:grpSpPr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143E4B7F-D478-4F33-89EE-9487407CC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3802" r="16320"/>
            <a:stretch/>
          </p:blipFill>
          <p:spPr>
            <a:xfrm>
              <a:off x="4230763" y="2957798"/>
              <a:ext cx="1977422" cy="1712158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5086B1D-18B3-4F8A-935C-60E2CD3F427D}"/>
                </a:ext>
              </a:extLst>
            </p:cNvPr>
            <p:cNvSpPr/>
            <p:nvPr/>
          </p:nvSpPr>
          <p:spPr>
            <a:xfrm>
              <a:off x="5935124" y="3012566"/>
              <a:ext cx="273061" cy="472349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7" name="Immagine 66">
            <a:extLst>
              <a:ext uri="{FF2B5EF4-FFF2-40B4-BE49-F238E27FC236}">
                <a16:creationId xmlns:a16="http://schemas.microsoft.com/office/drawing/2014/main" id="{FD51A309-FB5C-401D-AC4F-6DDD5E57DC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277" t="7901" r="1004" b="62359"/>
          <a:stretch/>
        </p:blipFill>
        <p:spPr>
          <a:xfrm>
            <a:off x="5940623" y="1523475"/>
            <a:ext cx="883896" cy="827625"/>
          </a:xfrm>
          <a:prstGeom prst="rect">
            <a:avLst/>
          </a:prstGeom>
        </p:spPr>
      </p:pic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AF41B8DF-7687-4D5E-BDBC-3705F9F52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84656"/>
              </p:ext>
            </p:extLst>
          </p:nvPr>
        </p:nvGraphicFramePr>
        <p:xfrm>
          <a:off x="4657067" y="1549221"/>
          <a:ext cx="1697276" cy="147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Prism 9" r:id="rId11" imgW="5265904" imgH="4592324" progId="Prism9.Document">
                  <p:embed/>
                </p:oleObj>
              </mc:Choice>
              <mc:Fallback>
                <p:oleObj name="Prism 9" r:id="rId11" imgW="5265904" imgH="4592324" progId="Prism9.Document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B1FF600-E119-4267-9BCF-8ADAFC44E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7067" y="1549221"/>
                        <a:ext cx="1697276" cy="1479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9927F35-2E54-4FF8-93BF-F2321F68BBCD}"/>
              </a:ext>
            </a:extLst>
          </p:cNvPr>
          <p:cNvSpPr txBox="1"/>
          <p:nvPr/>
        </p:nvSpPr>
        <p:spPr>
          <a:xfrm>
            <a:off x="5145716" y="3097539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Sudhl5 -72h</a:t>
            </a:r>
          </a:p>
        </p:txBody>
      </p:sp>
    </p:spTree>
    <p:extLst>
      <p:ext uri="{BB962C8B-B14F-4D97-AF65-F5344CB8AC3E}">
        <p14:creationId xmlns:p14="http://schemas.microsoft.com/office/powerpoint/2010/main" val="4001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2"/>
    </mc:Choice>
    <mc:Fallback xmlns="">
      <p:transition spd="slow" advTm="40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F97D51-A096-4C9C-837F-373B4CA7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88" y="17577"/>
            <a:ext cx="8739040" cy="1219440"/>
          </a:xfrm>
        </p:spPr>
        <p:txBody>
          <a:bodyPr/>
          <a:lstStyle/>
          <a:p>
            <a:pPr algn="ctr"/>
            <a:r>
              <a:rPr lang="it-IT" sz="2800" dirty="0"/>
              <a:t>DNA </a:t>
            </a:r>
            <a:r>
              <a:rPr lang="it-IT" sz="2800" dirty="0" err="1"/>
              <a:t>damage</a:t>
            </a:r>
            <a:r>
              <a:rPr lang="it-IT" sz="2800" dirty="0"/>
              <a:t> </a:t>
            </a:r>
            <a:r>
              <a:rPr lang="it-IT" sz="2800" dirty="0" err="1"/>
              <a:t>detection</a:t>
            </a:r>
            <a:r>
              <a:rPr lang="it-IT" sz="2800" dirty="0"/>
              <a:t> in DLBCL </a:t>
            </a:r>
            <a:r>
              <a:rPr lang="it-IT" sz="2800" dirty="0" err="1"/>
              <a:t>cell</a:t>
            </a:r>
            <a:r>
              <a:rPr lang="it-IT" sz="2800" dirty="0"/>
              <a:t> lines and </a:t>
            </a:r>
            <a:r>
              <a:rPr lang="it-IT" sz="2800" dirty="0" err="1"/>
              <a:t>healthy</a:t>
            </a:r>
            <a:r>
              <a:rPr lang="it-IT" sz="2800" dirty="0"/>
              <a:t> </a:t>
            </a:r>
            <a:r>
              <a:rPr lang="it-IT" sz="2800" dirty="0" err="1"/>
              <a:t>donors-derived</a:t>
            </a:r>
            <a:r>
              <a:rPr lang="it-IT" sz="2800" dirty="0"/>
              <a:t> B and T </a:t>
            </a:r>
            <a:r>
              <a:rPr lang="it-IT" sz="2800" dirty="0" err="1"/>
              <a:t>cells</a:t>
            </a:r>
            <a:endParaRPr lang="it-IT" sz="28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6EADF2C-96BD-4305-9805-8CD78AA63B88}"/>
              </a:ext>
            </a:extLst>
          </p:cNvPr>
          <p:cNvGrpSpPr/>
          <p:nvPr/>
        </p:nvGrpSpPr>
        <p:grpSpPr>
          <a:xfrm>
            <a:off x="2250499" y="1772917"/>
            <a:ext cx="2599589" cy="2585046"/>
            <a:chOff x="6999144" y="1168463"/>
            <a:chExt cx="5066413" cy="5702866"/>
          </a:xfrm>
        </p:grpSpPr>
        <p:pic>
          <p:nvPicPr>
            <p:cNvPr id="5" name="Immagine 4" descr="Immagine che contiene oggetto da esterni, cielo notturno&#10;&#10;Descrizione generata automaticamente">
              <a:extLst>
                <a:ext uri="{FF2B5EF4-FFF2-40B4-BE49-F238E27FC236}">
                  <a16:creationId xmlns:a16="http://schemas.microsoft.com/office/drawing/2014/main" id="{D09075EA-4718-4A41-8B87-63C5A369F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144" y="1701159"/>
              <a:ext cx="2316478" cy="2316478"/>
            </a:xfrm>
            <a:prstGeom prst="rect">
              <a:avLst/>
            </a:prstGeom>
          </p:spPr>
        </p:pic>
        <p:pic>
          <p:nvPicPr>
            <p:cNvPr id="6" name="Immagine 5" descr="Immagine che contiene luce, cielo notturno&#10;&#10;Descrizione generata automaticamente">
              <a:extLst>
                <a:ext uri="{FF2B5EF4-FFF2-40B4-BE49-F238E27FC236}">
                  <a16:creationId xmlns:a16="http://schemas.microsoft.com/office/drawing/2014/main" id="{986A63BB-81BB-4D05-BA45-55AD1AA74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306" y="1701159"/>
              <a:ext cx="2316478" cy="2316478"/>
            </a:xfrm>
            <a:prstGeom prst="rect">
              <a:avLst/>
            </a:prstGeom>
          </p:spPr>
        </p:pic>
        <p:pic>
          <p:nvPicPr>
            <p:cNvPr id="7" name="Immagine 6" descr="Immagine che contiene cielo notturno&#10;&#10;Descrizione generata automaticamente">
              <a:extLst>
                <a:ext uri="{FF2B5EF4-FFF2-40B4-BE49-F238E27FC236}">
                  <a16:creationId xmlns:a16="http://schemas.microsoft.com/office/drawing/2014/main" id="{C2317E29-869F-403E-B837-0E2EF023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144" y="4554851"/>
              <a:ext cx="2316478" cy="2316478"/>
            </a:xfrm>
            <a:prstGeom prst="rect">
              <a:avLst/>
            </a:prstGeom>
          </p:spPr>
        </p:pic>
        <p:pic>
          <p:nvPicPr>
            <p:cNvPr id="8" name="Immagine 7" descr="Immagine che contiene cielo notturno, oggetto da esterni&#10;&#10;Descrizione generata automaticamente">
              <a:extLst>
                <a:ext uri="{FF2B5EF4-FFF2-40B4-BE49-F238E27FC236}">
                  <a16:creationId xmlns:a16="http://schemas.microsoft.com/office/drawing/2014/main" id="{87C4B162-BF2F-46EF-AF13-8CF3A1BD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306" y="4554850"/>
              <a:ext cx="2316478" cy="2316478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3F3C13E-DCAF-441A-B5EA-BA57CD6B8593}"/>
                </a:ext>
              </a:extLst>
            </p:cNvPr>
            <p:cNvSpPr txBox="1"/>
            <p:nvPr/>
          </p:nvSpPr>
          <p:spPr>
            <a:xfrm>
              <a:off x="7711534" y="1207161"/>
              <a:ext cx="1694383" cy="82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DMSO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6D9FCBE-B68E-4B67-B3D0-8D0D20E55075}"/>
                </a:ext>
              </a:extLst>
            </p:cNvPr>
            <p:cNvSpPr txBox="1"/>
            <p:nvPr/>
          </p:nvSpPr>
          <p:spPr>
            <a:xfrm>
              <a:off x="10290081" y="1168463"/>
              <a:ext cx="1579899" cy="82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Lonca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8F9303E-6F97-45BB-A8F2-498D7B5E24A7}"/>
                </a:ext>
              </a:extLst>
            </p:cNvPr>
            <p:cNvSpPr txBox="1"/>
            <p:nvPr/>
          </p:nvSpPr>
          <p:spPr>
            <a:xfrm>
              <a:off x="7291756" y="4017636"/>
              <a:ext cx="2533940" cy="82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Talazoparib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858CECF-6132-431C-B35A-152431D01590}"/>
                </a:ext>
              </a:extLst>
            </p:cNvPr>
            <p:cNvSpPr txBox="1"/>
            <p:nvPr/>
          </p:nvSpPr>
          <p:spPr>
            <a:xfrm>
              <a:off x="10290081" y="4017633"/>
              <a:ext cx="1775476" cy="82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Combo</a:t>
              </a: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3DD8E72E-CA14-4FC7-8B6B-54782EC907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588"/>
          <a:stretch/>
        </p:blipFill>
        <p:spPr>
          <a:xfrm>
            <a:off x="14590" y="2067473"/>
            <a:ext cx="2136535" cy="214779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9C8E29B-1974-4F0A-A529-75213A3BF9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164" b="-1"/>
          <a:stretch/>
        </p:blipFill>
        <p:spPr>
          <a:xfrm>
            <a:off x="5659912" y="2882935"/>
            <a:ext cx="1616739" cy="1895022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6C83B753-520D-4EFB-82A7-80778A910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62345"/>
              </p:ext>
            </p:extLst>
          </p:nvPr>
        </p:nvGraphicFramePr>
        <p:xfrm>
          <a:off x="7328761" y="3038853"/>
          <a:ext cx="1309058" cy="158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rism 9" r:id="rId11" imgW="4575164" imgH="5531606" progId="Prism9.Document">
                  <p:embed/>
                </p:oleObj>
              </mc:Choice>
              <mc:Fallback>
                <p:oleObj name="Prism 9" r:id="rId11" imgW="4575164" imgH="5531606" progId="Prism9.Document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3466BFB2-385B-4C78-BFCE-AE89B46D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28761" y="3038853"/>
                        <a:ext cx="1309058" cy="1583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E93FD0E-4256-4D97-B4EB-14DE3B891129}"/>
              </a:ext>
            </a:extLst>
          </p:cNvPr>
          <p:cNvSpPr txBox="1"/>
          <p:nvPr/>
        </p:nvSpPr>
        <p:spPr>
          <a:xfrm>
            <a:off x="1774443" y="1397680"/>
            <a:ext cx="141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OciLy18 – 24h</a:t>
            </a:r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DE50853C-E880-4949-8FB7-BDCE0F92E182}"/>
              </a:ext>
            </a:extLst>
          </p:cNvPr>
          <p:cNvSpPr/>
          <p:nvPr/>
        </p:nvSpPr>
        <p:spPr>
          <a:xfrm>
            <a:off x="5884106" y="1963031"/>
            <a:ext cx="710650" cy="3787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8B099E9F-E3C7-4264-A762-942E1145CDAE}"/>
              </a:ext>
            </a:extLst>
          </p:cNvPr>
          <p:cNvSpPr/>
          <p:nvPr/>
        </p:nvSpPr>
        <p:spPr>
          <a:xfrm>
            <a:off x="7160865" y="1426553"/>
            <a:ext cx="561372" cy="2605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EE774628-C559-4E24-B803-33BD38BAF387}"/>
              </a:ext>
            </a:extLst>
          </p:cNvPr>
          <p:cNvSpPr/>
          <p:nvPr/>
        </p:nvSpPr>
        <p:spPr>
          <a:xfrm>
            <a:off x="7156944" y="2449694"/>
            <a:ext cx="580609" cy="2605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3B9320DA-4EAF-4D4C-AC0E-460E68923713}"/>
              </a:ext>
            </a:extLst>
          </p:cNvPr>
          <p:cNvSpPr txBox="1"/>
          <p:nvPr/>
        </p:nvSpPr>
        <p:spPr>
          <a:xfrm>
            <a:off x="7143436" y="2460623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EEEA03B1-3920-4A03-871E-AA2D8B1C36FC}"/>
              </a:ext>
            </a:extLst>
          </p:cNvPr>
          <p:cNvSpPr txBox="1"/>
          <p:nvPr/>
        </p:nvSpPr>
        <p:spPr>
          <a:xfrm>
            <a:off x="7145865" y="1442019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AD268A24-D6B4-4FB4-B904-6C92D0EC3D2C}"/>
              </a:ext>
            </a:extLst>
          </p:cNvPr>
          <p:cNvSpPr txBox="1"/>
          <p:nvPr/>
        </p:nvSpPr>
        <p:spPr>
          <a:xfrm>
            <a:off x="8110134" y="1428831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Lonca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B77FD68D-2420-414B-854E-F8DAE2963562}"/>
              </a:ext>
            </a:extLst>
          </p:cNvPr>
          <p:cNvSpPr txBox="1"/>
          <p:nvPr/>
        </p:nvSpPr>
        <p:spPr>
          <a:xfrm>
            <a:off x="8076447" y="1712107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DAF07298-19D2-4D63-93E5-9F51C2BE09BF}"/>
              </a:ext>
            </a:extLst>
          </p:cNvPr>
          <p:cNvSpPr txBox="1"/>
          <p:nvPr/>
        </p:nvSpPr>
        <p:spPr>
          <a:xfrm>
            <a:off x="8070322" y="1994366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Combo</a:t>
            </a:r>
          </a:p>
        </p:txBody>
      </p:sp>
      <p:sp>
        <p:nvSpPr>
          <p:cNvPr id="32" name="Right Brace 11">
            <a:extLst>
              <a:ext uri="{FF2B5EF4-FFF2-40B4-BE49-F238E27FC236}">
                <a16:creationId xmlns:a16="http://schemas.microsoft.com/office/drawing/2014/main" id="{C82F06FD-3C33-40EE-AB0F-9F8A4926B4D7}"/>
              </a:ext>
            </a:extLst>
          </p:cNvPr>
          <p:cNvSpPr/>
          <p:nvPr/>
        </p:nvSpPr>
        <p:spPr>
          <a:xfrm>
            <a:off x="7768097" y="1360856"/>
            <a:ext cx="224920" cy="141475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76336E76-EA22-4585-8700-A6CD09199764}"/>
              </a:ext>
            </a:extLst>
          </p:cNvPr>
          <p:cNvSpPr txBox="1"/>
          <p:nvPr/>
        </p:nvSpPr>
        <p:spPr>
          <a:xfrm>
            <a:off x="5868670" y="1941051"/>
            <a:ext cx="81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Peripheal</a:t>
            </a: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8">
            <a:extLst>
              <a:ext uri="{FF2B5EF4-FFF2-40B4-BE49-F238E27FC236}">
                <a16:creationId xmlns:a16="http://schemas.microsoft.com/office/drawing/2014/main" id="{898F4B0C-B7C3-4395-9129-986185FE9CA1}"/>
              </a:ext>
            </a:extLst>
          </p:cNvPr>
          <p:cNvCxnSpPr>
            <a:cxnSpLocks/>
          </p:cNvCxnSpPr>
          <p:nvPr/>
        </p:nvCxnSpPr>
        <p:spPr>
          <a:xfrm>
            <a:off x="6639782" y="2311759"/>
            <a:ext cx="439783" cy="296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3">
            <a:extLst>
              <a:ext uri="{FF2B5EF4-FFF2-40B4-BE49-F238E27FC236}">
                <a16:creationId xmlns:a16="http://schemas.microsoft.com/office/drawing/2014/main" id="{C20E01C8-8803-45BA-BB50-ACD0958C0315}"/>
              </a:ext>
            </a:extLst>
          </p:cNvPr>
          <p:cNvCxnSpPr>
            <a:cxnSpLocks/>
          </p:cNvCxnSpPr>
          <p:nvPr/>
        </p:nvCxnSpPr>
        <p:spPr>
          <a:xfrm flipV="1">
            <a:off x="6646777" y="1592581"/>
            <a:ext cx="447377" cy="34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2398EA5-9FDC-4EA9-91BC-A8B921382EAF}"/>
              </a:ext>
            </a:extLst>
          </p:cNvPr>
          <p:cNvSpPr txBox="1"/>
          <p:nvPr/>
        </p:nvSpPr>
        <p:spPr>
          <a:xfrm>
            <a:off x="6485652" y="1050745"/>
            <a:ext cx="748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82FC3F4C-1851-4DDC-BE9E-C62ECD9CD40C}"/>
              </a:ext>
            </a:extLst>
          </p:cNvPr>
          <p:cNvCxnSpPr/>
          <p:nvPr/>
        </p:nvCxnSpPr>
        <p:spPr>
          <a:xfrm>
            <a:off x="6795086" y="1294923"/>
            <a:ext cx="0" cy="239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FD4C-4ADC-49E6-82C7-BD7BBD54BE23}"/>
              </a:ext>
            </a:extLst>
          </p:cNvPr>
          <p:cNvSpPr txBox="1"/>
          <p:nvPr/>
        </p:nvSpPr>
        <p:spPr>
          <a:xfrm rot="19331441">
            <a:off x="6539832" y="159004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CD20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1BEA5F3-973F-4478-9D92-EA7EC26FD37D}"/>
              </a:ext>
            </a:extLst>
          </p:cNvPr>
          <p:cNvSpPr txBox="1"/>
          <p:nvPr/>
        </p:nvSpPr>
        <p:spPr>
          <a:xfrm rot="2019719">
            <a:off x="6540557" y="237912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2D20848-9BFA-420B-8EBA-92F6DF2419E2}"/>
              </a:ext>
            </a:extLst>
          </p:cNvPr>
          <p:cNvSpPr txBox="1"/>
          <p:nvPr/>
        </p:nvSpPr>
        <p:spPr>
          <a:xfrm>
            <a:off x="6086626" y="2825734"/>
            <a:ext cx="14169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B </a:t>
            </a:r>
            <a:r>
              <a:rPr lang="it-IT" sz="1200" dirty="0" err="1"/>
              <a:t>cells</a:t>
            </a:r>
            <a:r>
              <a:rPr lang="it-IT" sz="1200" dirty="0"/>
              <a:t> – 24h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F541BFC-7F56-4611-A6CF-72DDC39C485A}"/>
              </a:ext>
            </a:extLst>
          </p:cNvPr>
          <p:cNvSpPr txBox="1"/>
          <p:nvPr/>
        </p:nvSpPr>
        <p:spPr>
          <a:xfrm>
            <a:off x="7733021" y="2940672"/>
            <a:ext cx="11034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T </a:t>
            </a:r>
            <a:r>
              <a:rPr lang="it-IT" sz="1000" dirty="0" err="1"/>
              <a:t>cells</a:t>
            </a:r>
            <a:r>
              <a:rPr lang="it-IT" sz="1000" dirty="0"/>
              <a:t> – 24h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134B9068-D264-4624-96CA-1A935CC4A9CD}"/>
              </a:ext>
            </a:extLst>
          </p:cNvPr>
          <p:cNvSpPr txBox="1"/>
          <p:nvPr/>
        </p:nvSpPr>
        <p:spPr>
          <a:xfrm>
            <a:off x="7986539" y="2290135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B12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isotype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7D4931CB-A439-4ED4-8615-2668E6C4E7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6"/>
    </mc:Choice>
    <mc:Fallback xmlns="">
      <p:transition spd="slow" advTm="3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11114-B2F8-44E4-9299-28A8E1B9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/>
              <a:t>Conclusions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229545-9E63-4F4B-A9BB-565B20A8748C}"/>
              </a:ext>
            </a:extLst>
          </p:cNvPr>
          <p:cNvSpPr txBox="1"/>
          <p:nvPr/>
        </p:nvSpPr>
        <p:spPr>
          <a:xfrm>
            <a:off x="457200" y="1186015"/>
            <a:ext cx="8229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344" indent="-331344" algn="just">
              <a:buFont typeface="+mj-lt"/>
              <a:buAutoNum type="arabicPeriod"/>
            </a:pPr>
            <a:r>
              <a:rPr lang="it-IT" dirty="0"/>
              <a:t>Talazoparib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enhances</a:t>
            </a:r>
            <a:r>
              <a:rPr lang="it-IT" dirty="0"/>
              <a:t> </a:t>
            </a:r>
            <a:r>
              <a:rPr lang="it-IT" dirty="0" err="1"/>
              <a:t>Loncastuximab</a:t>
            </a:r>
            <a:r>
              <a:rPr lang="it-IT" dirty="0"/>
              <a:t> </a:t>
            </a:r>
            <a:r>
              <a:rPr lang="it-IT" dirty="0" err="1"/>
              <a:t>tesirine</a:t>
            </a:r>
            <a:r>
              <a:rPr lang="it-IT" dirty="0"/>
              <a:t> anti-proliferative </a:t>
            </a:r>
            <a:r>
              <a:rPr lang="it-IT" dirty="0" err="1"/>
              <a:t>effects</a:t>
            </a:r>
            <a:r>
              <a:rPr lang="it-IT" dirty="0"/>
              <a:t> in DLBCL </a:t>
            </a:r>
            <a:r>
              <a:rPr lang="it-IT" dirty="0" err="1"/>
              <a:t>cell</a:t>
            </a:r>
            <a:r>
              <a:rPr lang="it-IT" dirty="0"/>
              <a:t> lines.</a:t>
            </a:r>
          </a:p>
          <a:p>
            <a:pPr marL="331344" indent="-331344" algn="just">
              <a:buFont typeface="+mj-lt"/>
              <a:buAutoNum type="arabicPeriod"/>
            </a:pPr>
            <a:endParaRPr lang="it-IT" dirty="0"/>
          </a:p>
          <a:p>
            <a:pPr marL="331344" indent="-331344" algn="just">
              <a:buFont typeface="+mj-lt"/>
              <a:buAutoNum type="arabicPeriod"/>
            </a:pPr>
            <a:r>
              <a:rPr lang="it-IT" dirty="0" err="1"/>
              <a:t>Combinational</a:t>
            </a:r>
            <a:r>
              <a:rPr lang="it-IT" dirty="0"/>
              <a:t> treatment </a:t>
            </a:r>
            <a:r>
              <a:rPr lang="it-IT" dirty="0" err="1"/>
              <a:t>induces</a:t>
            </a:r>
            <a:r>
              <a:rPr lang="it-IT" dirty="0"/>
              <a:t> S-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arrest</a:t>
            </a:r>
            <a:r>
              <a:rPr lang="it-IT" dirty="0"/>
              <a:t> </a:t>
            </a:r>
            <a:r>
              <a:rPr lang="it-IT" dirty="0" err="1"/>
              <a:t>suggesting</a:t>
            </a:r>
            <a:r>
              <a:rPr lang="it-IT" dirty="0"/>
              <a:t> a </a:t>
            </a:r>
            <a:r>
              <a:rPr lang="it-IT" dirty="0" err="1"/>
              <a:t>mechanistic</a:t>
            </a:r>
            <a:r>
              <a:rPr lang="it-IT" dirty="0"/>
              <a:t> interaction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drugs</a:t>
            </a:r>
            <a:endParaRPr lang="it-IT" dirty="0"/>
          </a:p>
          <a:p>
            <a:pPr marL="331344" indent="-331344" algn="just">
              <a:buFont typeface="+mj-lt"/>
              <a:buAutoNum type="arabicPeriod"/>
            </a:pPr>
            <a:endParaRPr lang="it-IT" dirty="0"/>
          </a:p>
          <a:p>
            <a:pPr marL="331344" indent="-331344" algn="just">
              <a:buFont typeface="+mj-lt"/>
              <a:buAutoNum type="arabicPeriod"/>
            </a:pPr>
            <a:r>
              <a:rPr lang="it-IT" dirty="0"/>
              <a:t>DDR </a:t>
            </a:r>
            <a:r>
              <a:rPr lang="it-IT" dirty="0" err="1"/>
              <a:t>inhibition</a:t>
            </a:r>
            <a:r>
              <a:rPr lang="it-IT" dirty="0"/>
              <a:t> by Talazoparib </a:t>
            </a:r>
            <a:r>
              <a:rPr lang="it-IT" dirty="0" err="1"/>
              <a:t>boosts</a:t>
            </a:r>
            <a:r>
              <a:rPr lang="it-IT" dirty="0"/>
              <a:t> Lonca-</a:t>
            </a:r>
            <a:r>
              <a:rPr lang="it-IT" dirty="0" err="1"/>
              <a:t>mediated</a:t>
            </a:r>
            <a:r>
              <a:rPr lang="it-IT" dirty="0"/>
              <a:t> DNA </a:t>
            </a:r>
            <a:r>
              <a:rPr lang="it-IT" dirty="0" err="1"/>
              <a:t>damage</a:t>
            </a:r>
            <a:r>
              <a:rPr lang="it-IT" dirty="0"/>
              <a:t> in </a:t>
            </a:r>
            <a:r>
              <a:rPr lang="it-IT" dirty="0" err="1"/>
              <a:t>neoplastic</a:t>
            </a:r>
            <a:r>
              <a:rPr lang="it-IT" dirty="0"/>
              <a:t> B </a:t>
            </a:r>
            <a:r>
              <a:rPr lang="it-IT" dirty="0" err="1"/>
              <a:t>cells</a:t>
            </a:r>
            <a:r>
              <a:rPr lang="it-IT" dirty="0"/>
              <a:t>. </a:t>
            </a:r>
          </a:p>
          <a:p>
            <a:pPr marL="331344" indent="-331344" algn="just">
              <a:buFont typeface="+mj-lt"/>
              <a:buAutoNum type="arabicPeriod"/>
            </a:pPr>
            <a:endParaRPr lang="it-IT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F6F8E4D-F444-43BB-A436-05ADA3E9D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1"/>
    </mc:Choice>
    <mc:Fallback xmlns="">
      <p:transition spd="slow" advTm="27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11114-B2F8-44E4-9299-28A8E1B9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/>
              <a:t>Disclosures</a:t>
            </a:r>
            <a:r>
              <a:rPr lang="it-IT" sz="2800" dirty="0"/>
              <a:t>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229545-9E63-4F4B-A9BB-565B20A8748C}"/>
              </a:ext>
            </a:extLst>
          </p:cNvPr>
          <p:cNvSpPr txBox="1"/>
          <p:nvPr/>
        </p:nvSpPr>
        <p:spPr>
          <a:xfrm>
            <a:off x="457200" y="966455"/>
            <a:ext cx="8039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Zammarchi</a:t>
            </a:r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equity holder in 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publicly-traded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company,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Royalties. 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it-IT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Berkel</a:t>
            </a:r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equity holder in 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publicly-traded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company,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Royalties. </a:t>
            </a:r>
          </a:p>
          <a:p>
            <a:pPr algn="just"/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Pileri: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NANOSTRING: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 BOARD;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ROCHE: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ADVISORY-BOARD;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CELGENE: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 BOARD. </a:t>
            </a:r>
          </a:p>
          <a:p>
            <a:pPr algn="just"/>
            <a:r>
              <a:rPr lang="it-IT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Tarella</a:t>
            </a:r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ADC-THERAPEUTICS: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 BOARD; </a:t>
            </a:r>
            <a:r>
              <a:rPr lang="it-IT" sz="16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Abbvie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 BOARD. </a:t>
            </a:r>
          </a:p>
          <a:p>
            <a:pPr algn="just"/>
            <a:r>
              <a:rPr lang="it-IT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Derenzini</a:t>
            </a:r>
            <a:r>
              <a:rPr lang="it-IT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TG-THERAPEUTICS: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Funding;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ASTRA-ZENECA: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Consultancy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ADVISORY-BOARD;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BEIGENE: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ADVISORY BOARD;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TAKEDA: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Funding; </a:t>
            </a:r>
            <a:r>
              <a:rPr lang="it-IT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ADC-THERAPEUTICS: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Funding.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1"/>
    </mc:Choice>
    <mc:Fallback xmlns="">
      <p:transition spd="slow" advTm="2739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1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F15DC1E3EC94CAC5819B4A4088AED" ma:contentTypeVersion="98" ma:contentTypeDescription="Create a new document." ma:contentTypeScope="" ma:versionID="68e99c82d740432574f13c74462bc695">
  <xsd:schema xmlns:xsd="http://www.w3.org/2001/XMLSchema" xmlns:xs="http://www.w3.org/2001/XMLSchema" xmlns:p="http://schemas.microsoft.com/office/2006/metadata/properties" xmlns:ns2="f428f131-8437-48c9-9cdf-8fab9dca4571" xmlns:ns3="4cee890d-a610-4809-b13c-8b943d640c10" targetNamespace="http://schemas.microsoft.com/office/2006/metadata/properties" ma:root="true" ma:fieldsID="14d6cdd73e35f7e3e7c64097eb5ea59c" ns2:_="" ns3:_="">
    <xsd:import namespace="f428f131-8437-48c9-9cdf-8fab9dca4571"/>
    <xsd:import namespace="4cee890d-a610-4809-b13c-8b943d640c10"/>
    <xsd:element name="properties">
      <xsd:complexType>
        <xsd:sequence>
          <xsd:element name="documentManagement">
            <xsd:complexType>
              <xsd:all>
                <xsd:element ref="ns2:Employee_x0020_Classification"/>
                <xsd:element ref="ns2:Doc_x0020_Status" minOccurs="0"/>
                <xsd:element ref="ns2:Doc_x0020_Type"/>
                <xsd:element ref="ns2:Year" minOccurs="0"/>
                <xsd:element ref="ns3:Categor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2:SharedWithUsers" minOccurs="0"/>
                <xsd:element ref="ns2:SharedWithDetails" minOccurs="0"/>
                <xsd:element ref="ns3:To_x0020_Review" minOccurs="0"/>
                <xsd:element ref="ns3:MediaServiceEventHashCode" minOccurs="0"/>
                <xsd:element ref="ns3:MediaServiceGenerationTime" minOccurs="0"/>
                <xsd:element ref="ns2:ASH_x0020_Dept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Employee_x0020_Classification" ma:index="8" ma:displayName="Employee Classification" ma:format="Dropdown" ma:internalName="Employee_x0020_Classification" ma:readOnly="false">
      <xsd:simpleType>
        <xsd:restriction base="dms:Choice">
          <xsd:enumeration value="Benefits"/>
          <xsd:enumeration value="Financial"/>
          <xsd:enumeration value="General"/>
          <xsd:enumeration value="HR"/>
          <xsd:enumeration value="IT"/>
          <xsd:enumeration value="Meetings"/>
          <xsd:enumeration value="Payroll"/>
          <xsd:enumeration value="Staff Time Allocation"/>
        </xsd:restriction>
      </xsd:simpleType>
    </xsd:element>
    <xsd:element name="Doc_x0020_Status" ma:index="9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  <xsd:element name="Doc_x0020_Type" ma:index="10" ma:displayName="Doc Type" ma:format="Dropdown" ma:internalName="Doc_x0020_Type" ma:readOnly="false">
      <xsd:simpleType>
        <xsd:restriction base="dms:Choice">
          <xsd:enumeration value="Advertisement"/>
          <xsd:enumeration value="Agenda"/>
          <xsd:enumeration value="Contract"/>
          <xsd:enumeration value="E-mail"/>
          <xsd:enumeration value="Form"/>
          <xsd:enumeration value="Letter"/>
          <xsd:enumeration value="Map"/>
          <xsd:enumeration value="Meeting Notebook"/>
          <xsd:enumeration value="Memo"/>
          <xsd:enumeration value="Minutes"/>
          <xsd:enumeration value="Miscellaneous"/>
          <xsd:enumeration value="Official (Legal Docs)"/>
          <xsd:enumeration value="Policy"/>
          <xsd:enumeration value="Presentation"/>
          <xsd:enumeration value="Reference"/>
          <xsd:enumeration value="Report"/>
          <xsd:enumeration value="RFP"/>
          <xsd:enumeration value="Standard Operating Procedure (SOP)"/>
          <xsd:enumeration value="Survey"/>
          <xsd:enumeration value="Template"/>
          <xsd:enumeration value="Timeline"/>
          <xsd:enumeration value="Training Docs"/>
        </xsd:restriction>
      </xsd:simpleType>
    </xsd:element>
    <xsd:element name="Year" ma:index="11" nillable="true" ma:displayName="Year" ma:format="Dropdown" ma:internalName="Year" ma:readOnly="false">
      <xsd:simpleType>
        <xsd:restriction base="dms:Choice"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ASH_x0020_Dept" ma:index="22" nillable="true" ma:displayName="ASH Dept" ma:format="Dropdown" ma:internalName="ASH_x0020_Dept" ma:readOnly="false">
      <xsd:simpleType>
        <xsd:restriction base="dms:Choice">
          <xsd:enumeration value="ASH Foundation"/>
          <xsd:enumeration value="ASH Registry"/>
          <xsd:enumeration value="Awards and Diversity Programs"/>
          <xsd:enumeration value="Communications"/>
          <xsd:enumeration value="Corporate Relations"/>
          <xsd:enumeration value="Education"/>
          <xsd:enumeration value="Executive Office"/>
          <xsd:enumeration value="Finance and Administration"/>
          <xsd:enumeration value="Government Relations and Practice"/>
          <xsd:enumeration value="Human Resources"/>
          <xsd:enumeration value="Information Technology"/>
          <xsd:enumeration value="Meetings and Community Engagement"/>
          <xsd:enumeration value="Publications"/>
          <xsd:enumeration value="Quality Improvement Programs"/>
          <xsd:enumeration value="Scientific Affairs"/>
          <xsd:enumeration value="Trai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e890d-a610-4809-b13c-8b943d640c10" elementFormDefault="qualified">
    <xsd:import namespace="http://schemas.microsoft.com/office/2006/documentManagement/types"/>
    <xsd:import namespace="http://schemas.microsoft.com/office/infopath/2007/PartnerControls"/>
    <xsd:element name="Category" ma:index="12" nillable="true" ma:displayName="Category" ma:default="None" ma:description="Category" ma:format="Dropdown" ma:internalName="Category" ma:readOnly="false">
      <xsd:simpleType>
        <xsd:restriction base="dms:Choice">
          <xsd:enumeration value="None"/>
          <xsd:enumeration value="AFS"/>
          <xsd:enumeration value="Compensation/Payroll"/>
          <xsd:enumeration value="Dental Insurance"/>
          <xsd:enumeration value="Disability"/>
          <xsd:enumeration value="Diversity/Inclusion"/>
          <xsd:enumeration value="Employee Assistance (EAP)"/>
          <xsd:enumeration value="Employee Handbook"/>
          <xsd:enumeration value="Telecommuting"/>
          <xsd:enumeration value="Staffing/Recruitment"/>
          <xsd:enumeration value="Flexible Spending Account (FSA)"/>
          <xsd:enumeration value="FMLA"/>
          <xsd:enumeration value="Job Descriptions"/>
          <xsd:enumeration value="Legal Resources"/>
          <xsd:enumeration value="Life"/>
          <xsd:enumeration value="Medical"/>
          <xsd:enumeration value="Medical Plan Summaries"/>
          <xsd:enumeration value="PPO"/>
          <xsd:enumeration value="Prescriptions"/>
          <xsd:enumeration value="Health Advocate"/>
          <xsd:enumeration value="Kaiser"/>
          <xsd:enumeration value="Emergency Travel Assistance"/>
          <xsd:enumeration value="Performance Management and ReviewSNAP"/>
          <xsd:enumeration value="Professional Development"/>
          <xsd:enumeration value="Retirement"/>
          <xsd:enumeration value="AFS Financial Education"/>
          <xsd:enumeration value="Retirement Plan Information"/>
          <xsd:enumeration value="Transportation"/>
          <xsd:enumeration value="Vision"/>
          <xsd:enumeration value="Wellness"/>
          <xsd:enumeration value="Wellness Presentations"/>
          <xsd:enumeration value="Wellness Coaching"/>
          <xsd:enumeration value="Ask IWP"/>
          <xsd:enumeration value="Wellness Reimbursement"/>
          <xsd:enumeration value="General Benefits"/>
          <xsd:enumeration value="Student Loan Benefit"/>
          <xsd:enumeration value="Identity Protection"/>
          <xsd:enumeration value="Dental"/>
          <xsd:enumeration value="TO REVIEW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o_x0020_Review" ma:index="19" nillable="true" ma:displayName="To Review" ma:default="0" ma:internalName="To_x0020_Review">
      <xsd:simpleType>
        <xsd:restriction base="dms:Boolean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f428f131-8437-48c9-9cdf-8fab9dca4571">2020</Year>
    <Doc_x0020_Status xmlns="f428f131-8437-48c9-9cdf-8fab9dca4571">Final</Doc_x0020_Status>
    <Employee_x0020_Classification xmlns="f428f131-8437-48c9-9cdf-8fab9dca4571">Meetings</Employee_x0020_Classification>
    <Category xmlns="4cee890d-a610-4809-b13c-8b943d640c10">None</Category>
    <Doc_x0020_Type xmlns="f428f131-8437-48c9-9cdf-8fab9dca4571">Reference</Doc_x0020_Type>
    <ASH_x0020_Dept xmlns="f428f131-8437-48c9-9cdf-8fab9dca4571">Meetings and Community Engagement</ASH_x0020_Dept>
    <To_x0020_Review xmlns="4cee890d-a610-4809-b13c-8b943d640c10">false</To_x0020_Review>
  </documentManagement>
</p:properties>
</file>

<file path=customXml/itemProps1.xml><?xml version="1.0" encoding="utf-8"?>
<ds:datastoreItem xmlns:ds="http://schemas.openxmlformats.org/officeDocument/2006/customXml" ds:itemID="{970B7EA5-3A0D-4427-B3A8-72663A980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D6B0DD4-4AA8-428F-A548-E9A66039E24A}">
  <ds:schemaRefs>
    <ds:schemaRef ds:uri="4cee890d-a610-4809-b13c-8b943d640c10"/>
    <ds:schemaRef ds:uri="f428f131-8437-48c9-9cdf-8fab9dca45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36CCDD4-5DC0-4F27-AED5-FB5493FED6E3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24C530F2-9F99-4AAF-864C-1D493DDA5D25}">
  <ds:schemaRefs>
    <ds:schemaRef ds:uri="http://www.w3.org/XML/1998/namespace"/>
    <ds:schemaRef ds:uri="f428f131-8437-48c9-9cdf-8fab9dca4571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cee890d-a610-4809-b13c-8b943d640c10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Presentazione su schermo (16:9)</PresentationFormat>
  <Paragraphs>108</Paragraphs>
  <Slides>8</Slides>
  <Notes>4</Notes>
  <HiddenSlides>0</HiddenSlides>
  <MMClips>7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Arial</vt:lpstr>
      <vt:lpstr>Arial Nova Light</vt:lpstr>
      <vt:lpstr>Calibri</vt:lpstr>
      <vt:lpstr>Courier New</vt:lpstr>
      <vt:lpstr>Myriad Web Pro</vt:lpstr>
      <vt:lpstr>Times New Roman</vt:lpstr>
      <vt:lpstr>Verdana</vt:lpstr>
      <vt:lpstr>Wingdings</vt:lpstr>
      <vt:lpstr>Office Theme</vt:lpstr>
      <vt:lpstr>1_NCEH_ATSDR_combined</vt:lpstr>
      <vt:lpstr>Prism 9</vt:lpstr>
      <vt:lpstr>CD19-mediated DNA Damage Boost in Lymphoma Cells Treated with Loncastuximab Tesirine in Combination with PARP Inhibitors </vt:lpstr>
      <vt:lpstr>Targeting PARP in combination with CD19-selective delivery of DNA damage in DLBCL</vt:lpstr>
      <vt:lpstr>In vitro single agent activity of Loncastuximab tesirine and Talazoparib</vt:lpstr>
      <vt:lpstr>Presentazione standard di PowerPoint</vt:lpstr>
      <vt:lpstr>Talazoparib enhances Lonca-mediated  S phase cell cycle arrest </vt:lpstr>
      <vt:lpstr>DNA damage detection in DLBCL cell lines and healthy donors-derived B and T cells</vt:lpstr>
      <vt:lpstr>Conclusions</vt:lpstr>
      <vt:lpstr>Disclosures: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Homer</dc:creator>
  <cp:lastModifiedBy>Fusani Stefania</cp:lastModifiedBy>
  <cp:revision>39</cp:revision>
  <dcterms:modified xsi:type="dcterms:W3CDTF">2021-11-15T11:05:14Z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 Svs Classification">
    <vt:lpwstr>General</vt:lpwstr>
  </property>
  <property fmtid="{D5CDD505-2E9C-101B-9397-08002B2CF9AE}" pid="3" name="ContentType">
    <vt:lpwstr>Document</vt:lpwstr>
  </property>
  <property fmtid="{D5CDD505-2E9C-101B-9397-08002B2CF9AE}" pid="4" name="Doc Type">
    <vt:lpwstr>Template</vt:lpwstr>
  </property>
  <property fmtid="{D5CDD505-2E9C-101B-9397-08002B2CF9AE}" pid="5" name="Employee Classification">
    <vt:lpwstr>General</vt:lpwstr>
  </property>
  <property fmtid="{D5CDD505-2E9C-101B-9397-08002B2CF9AE}" pid="6" name="Year">
    <vt:lpwstr>2010</vt:lpwstr>
  </property>
  <property fmtid="{D5CDD505-2E9C-101B-9397-08002B2CF9AE}" pid="7" name="Category">
    <vt:lpwstr>None</vt:lpwstr>
  </property>
  <property fmtid="{D5CDD505-2E9C-101B-9397-08002B2CF9AE}" pid="8" name="Doc Status">
    <vt:lpwstr>Final</vt:lpwstr>
  </property>
  <property fmtid="{D5CDD505-2E9C-101B-9397-08002B2CF9AE}" pid="9" name="Department">
    <vt:lpwstr>Communications</vt:lpwstr>
  </property>
  <property fmtid="{D5CDD505-2E9C-101B-9397-08002B2CF9AE}" pid="10" name="ContentTypeId">
    <vt:lpwstr>0x010100B2CF15DC1E3EC94CAC5819B4A4088AED</vt:lpwstr>
  </property>
  <property fmtid="{D5CDD505-2E9C-101B-9397-08002B2CF9AE}" pid="11" name="ASH Dept">
    <vt:lpwstr/>
  </property>
  <property fmtid="{D5CDD505-2E9C-101B-9397-08002B2CF9AE}" pid="12" name="AuthorIds_UIVersion_20480">
    <vt:lpwstr>46</vt:lpwstr>
  </property>
</Properties>
</file>